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6" r:id="rId5"/>
  </p:sldMasterIdLst>
  <p:notesMasterIdLst>
    <p:notesMasterId r:id="rId19"/>
  </p:notesMasterIdLst>
  <p:sldIdLst>
    <p:sldId id="2146846337" r:id="rId6"/>
    <p:sldId id="2146846550" r:id="rId7"/>
    <p:sldId id="2146846546" r:id="rId8"/>
    <p:sldId id="2146846455" r:id="rId9"/>
    <p:sldId id="2146846552" r:id="rId10"/>
    <p:sldId id="2146846530" r:id="rId11"/>
    <p:sldId id="2146846537" r:id="rId12"/>
    <p:sldId id="2146846668" r:id="rId13"/>
    <p:sldId id="2146846538" r:id="rId14"/>
    <p:sldId id="2146846549" r:id="rId15"/>
    <p:sldId id="2146846547" r:id="rId16"/>
    <p:sldId id="2146846667" r:id="rId17"/>
    <p:sldId id="214684654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4CD"/>
    <a:srgbClr val="0563C1"/>
    <a:srgbClr val="30D5C8"/>
    <a:srgbClr val="F29D38"/>
    <a:srgbClr val="E6F0F3"/>
    <a:srgbClr val="D2E2E6"/>
    <a:srgbClr val="F0F6F7"/>
    <a:srgbClr val="474C97"/>
    <a:srgbClr val="6B6FAC"/>
    <a:srgbClr val="4C5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6" autoAdjust="0"/>
    <p:restoredTop sz="90352" autoAdjust="0"/>
  </p:normalViewPr>
  <p:slideViewPr>
    <p:cSldViewPr snapToGrid="0" showGuides="1">
      <p:cViewPr varScale="1">
        <p:scale>
          <a:sx n="74" d="100"/>
          <a:sy n="74" d="100"/>
        </p:scale>
        <p:origin x="76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breanna.henley\Desktop\MAT\hospital%20capacity%20data2020_12_08_AC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hreg2simm101\phdwarehouse\COVID%2019\MONOCLONAL%20ANTIBODY%20DISTRIBUTION\MONOCLONAL%20ANTIBODY%20DISTRIBUTION\CYCLES\Copy%20of%202022.1.26%20MAB%20ORAL%20COMBINED%20RUN%20CHARTC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tx1"/>
                </a:solidFill>
                <a:latin typeface="Franklin Gothic Book" panose="020B0503020102020204" pitchFamily="34" charset="0"/>
              </a:rPr>
              <a:t>NM Hospital Systems Capacity Self-Evaluation </a:t>
            </a:r>
          </a:p>
        </c:rich>
      </c:tx>
      <c:layout>
        <c:manualLayout>
          <c:xMode val="edge"/>
          <c:yMode val="edge"/>
          <c:x val="0.17726672344389394"/>
          <c:y val="1.634118332041264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065166637477657"/>
          <c:y val="0.18634396046377222"/>
          <c:w val="0.8127256708977707"/>
          <c:h val="0.43448139796464341"/>
        </c:manualLayout>
      </c:layout>
      <c:areaChart>
        <c:grouping val="stacked"/>
        <c:varyColors val="0"/>
        <c:ser>
          <c:idx val="0"/>
          <c:order val="0"/>
          <c:tx>
            <c:strRef>
              <c:f>'Self Evaluation Data'!$F$7</c:f>
              <c:strCache>
                <c:ptCount val="1"/>
                <c:pt idx="0">
                  <c:v>Contingency Level 1</c:v>
                </c:pt>
              </c:strCache>
            </c:strRef>
          </c:tx>
          <c:spPr>
            <a:solidFill>
              <a:srgbClr val="FFFF00">
                <a:alpha val="50000"/>
              </a:srgbClr>
            </a:solidFill>
          </c:spPr>
          <c:cat>
            <c:numRef>
              <c:f>'Self Evaluation Data'!$A$8:$A$53</c:f>
              <c:numCache>
                <c:formatCode>m/d/yyyy</c:formatCode>
                <c:ptCount val="46"/>
                <c:pt idx="0">
                  <c:v>44159</c:v>
                </c:pt>
                <c:pt idx="1">
                  <c:v>44162</c:v>
                </c:pt>
                <c:pt idx="2">
                  <c:v>44166</c:v>
                </c:pt>
                <c:pt idx="3">
                  <c:v>44173</c:v>
                </c:pt>
                <c:pt idx="4">
                  <c:v>44180</c:v>
                </c:pt>
                <c:pt idx="5">
                  <c:v>44187</c:v>
                </c:pt>
                <c:pt idx="6">
                  <c:v>44201</c:v>
                </c:pt>
                <c:pt idx="7">
                  <c:v>44208</c:v>
                </c:pt>
                <c:pt idx="8">
                  <c:v>44215</c:v>
                </c:pt>
                <c:pt idx="9">
                  <c:v>44222</c:v>
                </c:pt>
                <c:pt idx="10">
                  <c:v>44229</c:v>
                </c:pt>
                <c:pt idx="11">
                  <c:v>44236</c:v>
                </c:pt>
                <c:pt idx="12">
                  <c:v>44243</c:v>
                </c:pt>
                <c:pt idx="13">
                  <c:v>44257</c:v>
                </c:pt>
                <c:pt idx="14">
                  <c:v>44411</c:v>
                </c:pt>
                <c:pt idx="15">
                  <c:v>44425</c:v>
                </c:pt>
                <c:pt idx="16">
                  <c:v>44432</c:v>
                </c:pt>
                <c:pt idx="17">
                  <c:v>44439</c:v>
                </c:pt>
                <c:pt idx="18">
                  <c:v>44446</c:v>
                </c:pt>
                <c:pt idx="19">
                  <c:v>44453</c:v>
                </c:pt>
                <c:pt idx="20">
                  <c:v>44460</c:v>
                </c:pt>
                <c:pt idx="21">
                  <c:v>44467</c:v>
                </c:pt>
                <c:pt idx="22">
                  <c:v>44474</c:v>
                </c:pt>
                <c:pt idx="23">
                  <c:v>44481</c:v>
                </c:pt>
                <c:pt idx="24">
                  <c:v>44488</c:v>
                </c:pt>
                <c:pt idx="25">
                  <c:v>44495</c:v>
                </c:pt>
                <c:pt idx="26">
                  <c:v>44502</c:v>
                </c:pt>
                <c:pt idx="27">
                  <c:v>44509</c:v>
                </c:pt>
                <c:pt idx="28">
                  <c:v>44516</c:v>
                </c:pt>
                <c:pt idx="29">
                  <c:v>44523</c:v>
                </c:pt>
                <c:pt idx="30">
                  <c:v>44530</c:v>
                </c:pt>
                <c:pt idx="31">
                  <c:v>44537</c:v>
                </c:pt>
                <c:pt idx="32">
                  <c:v>44544</c:v>
                </c:pt>
                <c:pt idx="33">
                  <c:v>44551</c:v>
                </c:pt>
                <c:pt idx="34">
                  <c:v>44558</c:v>
                </c:pt>
                <c:pt idx="35">
                  <c:v>44565</c:v>
                </c:pt>
                <c:pt idx="36">
                  <c:v>44572</c:v>
                </c:pt>
                <c:pt idx="37">
                  <c:v>44579</c:v>
                </c:pt>
                <c:pt idx="38">
                  <c:v>44586</c:v>
                </c:pt>
                <c:pt idx="39">
                  <c:v>44593</c:v>
                </c:pt>
              </c:numCache>
            </c:numRef>
          </c:cat>
          <c:val>
            <c:numRef>
              <c:f>'Self Evaluation Data'!$F$8:$F$53</c:f>
              <c:numCache>
                <c:formatCode>0.0</c:formatCode>
                <c:ptCount val="46"/>
                <c:pt idx="0">
                  <c:v>18.666666666666664</c:v>
                </c:pt>
                <c:pt idx="1">
                  <c:v>18.666666666666664</c:v>
                </c:pt>
                <c:pt idx="2">
                  <c:v>18.666666666666664</c:v>
                </c:pt>
                <c:pt idx="3">
                  <c:v>18.666666666666664</c:v>
                </c:pt>
                <c:pt idx="4">
                  <c:v>18.666666666666664</c:v>
                </c:pt>
                <c:pt idx="5">
                  <c:v>18.666666666666664</c:v>
                </c:pt>
                <c:pt idx="6">
                  <c:v>18.666666666666664</c:v>
                </c:pt>
                <c:pt idx="7">
                  <c:v>18.666666666666664</c:v>
                </c:pt>
                <c:pt idx="8">
                  <c:v>18.666666666666664</c:v>
                </c:pt>
                <c:pt idx="9">
                  <c:v>18.666666666666664</c:v>
                </c:pt>
                <c:pt idx="10">
                  <c:v>18.666666666666664</c:v>
                </c:pt>
                <c:pt idx="11">
                  <c:v>18.666666666666664</c:v>
                </c:pt>
                <c:pt idx="12">
                  <c:v>18.666666666666664</c:v>
                </c:pt>
                <c:pt idx="13">
                  <c:v>18.666666666666664</c:v>
                </c:pt>
                <c:pt idx="14">
                  <c:v>18.666666666666664</c:v>
                </c:pt>
                <c:pt idx="15">
                  <c:v>18.666666666666664</c:v>
                </c:pt>
                <c:pt idx="16">
                  <c:v>18.666666666666664</c:v>
                </c:pt>
                <c:pt idx="17">
                  <c:v>18.666666666666664</c:v>
                </c:pt>
                <c:pt idx="18">
                  <c:v>18.666666666666664</c:v>
                </c:pt>
                <c:pt idx="19">
                  <c:v>18.666666666666664</c:v>
                </c:pt>
                <c:pt idx="20">
                  <c:v>18.666666666666664</c:v>
                </c:pt>
                <c:pt idx="21">
                  <c:v>18.666666666666664</c:v>
                </c:pt>
                <c:pt idx="22">
                  <c:v>18.666666666666664</c:v>
                </c:pt>
                <c:pt idx="23">
                  <c:v>18.666666666666664</c:v>
                </c:pt>
                <c:pt idx="24">
                  <c:v>18.666666666666664</c:v>
                </c:pt>
                <c:pt idx="25">
                  <c:v>18.666666666666664</c:v>
                </c:pt>
                <c:pt idx="26">
                  <c:v>18.666666666666664</c:v>
                </c:pt>
                <c:pt idx="27">
                  <c:v>18.666666666666664</c:v>
                </c:pt>
                <c:pt idx="28">
                  <c:v>18.666666666666664</c:v>
                </c:pt>
                <c:pt idx="29">
                  <c:v>18.666666666666664</c:v>
                </c:pt>
                <c:pt idx="30">
                  <c:v>18.666666666666664</c:v>
                </c:pt>
                <c:pt idx="31">
                  <c:v>18.666666666666664</c:v>
                </c:pt>
                <c:pt idx="32">
                  <c:v>18.666666666666664</c:v>
                </c:pt>
                <c:pt idx="33">
                  <c:v>18.666666666666664</c:v>
                </c:pt>
                <c:pt idx="34">
                  <c:v>18.666666666666664</c:v>
                </c:pt>
                <c:pt idx="35">
                  <c:v>18.666666666666664</c:v>
                </c:pt>
                <c:pt idx="36">
                  <c:v>18.666666666666664</c:v>
                </c:pt>
                <c:pt idx="37">
                  <c:v>18.666666666666664</c:v>
                </c:pt>
                <c:pt idx="38">
                  <c:v>18.666666666666664</c:v>
                </c:pt>
                <c:pt idx="39">
                  <c:v>18.666666666666664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05-4776-8A3F-476ED440BF83}"/>
            </c:ext>
          </c:extLst>
        </c:ser>
        <c:ser>
          <c:idx val="1"/>
          <c:order val="1"/>
          <c:tx>
            <c:strRef>
              <c:f>'Self Evaluation Data'!$G$7</c:f>
              <c:strCache>
                <c:ptCount val="1"/>
                <c:pt idx="0">
                  <c:v>Contingency Level 2</c:v>
                </c:pt>
              </c:strCache>
            </c:strRef>
          </c:tx>
          <c:spPr>
            <a:solidFill>
              <a:schemeClr val="accent4"/>
            </a:solidFill>
          </c:spPr>
          <c:cat>
            <c:numRef>
              <c:f>'Self Evaluation Data'!$A$8:$A$53</c:f>
              <c:numCache>
                <c:formatCode>m/d/yyyy</c:formatCode>
                <c:ptCount val="46"/>
                <c:pt idx="0">
                  <c:v>44159</c:v>
                </c:pt>
                <c:pt idx="1">
                  <c:v>44162</c:v>
                </c:pt>
                <c:pt idx="2">
                  <c:v>44166</c:v>
                </c:pt>
                <c:pt idx="3">
                  <c:v>44173</c:v>
                </c:pt>
                <c:pt idx="4">
                  <c:v>44180</c:v>
                </c:pt>
                <c:pt idx="5">
                  <c:v>44187</c:v>
                </c:pt>
                <c:pt idx="6">
                  <c:v>44201</c:v>
                </c:pt>
                <c:pt idx="7">
                  <c:v>44208</c:v>
                </c:pt>
                <c:pt idx="8">
                  <c:v>44215</c:v>
                </c:pt>
                <c:pt idx="9">
                  <c:v>44222</c:v>
                </c:pt>
                <c:pt idx="10">
                  <c:v>44229</c:v>
                </c:pt>
                <c:pt idx="11">
                  <c:v>44236</c:v>
                </c:pt>
                <c:pt idx="12">
                  <c:v>44243</c:v>
                </c:pt>
                <c:pt idx="13">
                  <c:v>44257</c:v>
                </c:pt>
                <c:pt idx="14">
                  <c:v>44411</c:v>
                </c:pt>
                <c:pt idx="15">
                  <c:v>44425</c:v>
                </c:pt>
                <c:pt idx="16">
                  <c:v>44432</c:v>
                </c:pt>
                <c:pt idx="17">
                  <c:v>44439</c:v>
                </c:pt>
                <c:pt idx="18">
                  <c:v>44446</c:v>
                </c:pt>
                <c:pt idx="19">
                  <c:v>44453</c:v>
                </c:pt>
                <c:pt idx="20">
                  <c:v>44460</c:v>
                </c:pt>
                <c:pt idx="21">
                  <c:v>44467</c:v>
                </c:pt>
                <c:pt idx="22">
                  <c:v>44474</c:v>
                </c:pt>
                <c:pt idx="23">
                  <c:v>44481</c:v>
                </c:pt>
                <c:pt idx="24">
                  <c:v>44488</c:v>
                </c:pt>
                <c:pt idx="25">
                  <c:v>44495</c:v>
                </c:pt>
                <c:pt idx="26">
                  <c:v>44502</c:v>
                </c:pt>
                <c:pt idx="27">
                  <c:v>44509</c:v>
                </c:pt>
                <c:pt idx="28">
                  <c:v>44516</c:v>
                </c:pt>
                <c:pt idx="29">
                  <c:v>44523</c:v>
                </c:pt>
                <c:pt idx="30">
                  <c:v>44530</c:v>
                </c:pt>
                <c:pt idx="31">
                  <c:v>44537</c:v>
                </c:pt>
                <c:pt idx="32">
                  <c:v>44544</c:v>
                </c:pt>
                <c:pt idx="33">
                  <c:v>44551</c:v>
                </c:pt>
                <c:pt idx="34">
                  <c:v>44558</c:v>
                </c:pt>
                <c:pt idx="35">
                  <c:v>44565</c:v>
                </c:pt>
                <c:pt idx="36">
                  <c:v>44572</c:v>
                </c:pt>
                <c:pt idx="37">
                  <c:v>44579</c:v>
                </c:pt>
                <c:pt idx="38">
                  <c:v>44586</c:v>
                </c:pt>
                <c:pt idx="39">
                  <c:v>44593</c:v>
                </c:pt>
              </c:numCache>
            </c:numRef>
          </c:cat>
          <c:val>
            <c:numRef>
              <c:f>'Self Evaluation Data'!$G$8:$G$53</c:f>
              <c:numCache>
                <c:formatCode>0.0</c:formatCode>
                <c:ptCount val="46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  <c:pt idx="13">
                  <c:v>14</c:v>
                </c:pt>
                <c:pt idx="14">
                  <c:v>14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  <c:pt idx="20">
                  <c:v>14</c:v>
                </c:pt>
                <c:pt idx="21">
                  <c:v>14</c:v>
                </c:pt>
                <c:pt idx="22">
                  <c:v>14</c:v>
                </c:pt>
                <c:pt idx="23">
                  <c:v>14</c:v>
                </c:pt>
                <c:pt idx="24">
                  <c:v>14</c:v>
                </c:pt>
                <c:pt idx="25">
                  <c:v>14</c:v>
                </c:pt>
                <c:pt idx="26">
                  <c:v>14</c:v>
                </c:pt>
                <c:pt idx="27">
                  <c:v>14</c:v>
                </c:pt>
                <c:pt idx="28">
                  <c:v>14</c:v>
                </c:pt>
                <c:pt idx="29">
                  <c:v>14</c:v>
                </c:pt>
                <c:pt idx="30">
                  <c:v>14</c:v>
                </c:pt>
                <c:pt idx="31">
                  <c:v>14</c:v>
                </c:pt>
                <c:pt idx="32">
                  <c:v>14</c:v>
                </c:pt>
                <c:pt idx="33">
                  <c:v>14</c:v>
                </c:pt>
                <c:pt idx="34">
                  <c:v>14</c:v>
                </c:pt>
                <c:pt idx="35">
                  <c:v>14</c:v>
                </c:pt>
                <c:pt idx="36">
                  <c:v>14</c:v>
                </c:pt>
                <c:pt idx="37">
                  <c:v>14</c:v>
                </c:pt>
                <c:pt idx="38">
                  <c:v>14</c:v>
                </c:pt>
                <c:pt idx="3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05-4776-8A3F-476ED440BF83}"/>
            </c:ext>
          </c:extLst>
        </c:ser>
        <c:ser>
          <c:idx val="2"/>
          <c:order val="2"/>
          <c:tx>
            <c:strRef>
              <c:f>'Self Evaluation Data'!$H$7</c:f>
              <c:strCache>
                <c:ptCount val="1"/>
                <c:pt idx="0">
                  <c:v>Crisis Standards of Care 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'Self Evaluation Data'!$A$8:$A$53</c:f>
              <c:numCache>
                <c:formatCode>m/d/yyyy</c:formatCode>
                <c:ptCount val="46"/>
                <c:pt idx="0">
                  <c:v>44159</c:v>
                </c:pt>
                <c:pt idx="1">
                  <c:v>44162</c:v>
                </c:pt>
                <c:pt idx="2">
                  <c:v>44166</c:v>
                </c:pt>
                <c:pt idx="3">
                  <c:v>44173</c:v>
                </c:pt>
                <c:pt idx="4">
                  <c:v>44180</c:v>
                </c:pt>
                <c:pt idx="5">
                  <c:v>44187</c:v>
                </c:pt>
                <c:pt idx="6">
                  <c:v>44201</c:v>
                </c:pt>
                <c:pt idx="7">
                  <c:v>44208</c:v>
                </c:pt>
                <c:pt idx="8">
                  <c:v>44215</c:v>
                </c:pt>
                <c:pt idx="9">
                  <c:v>44222</c:v>
                </c:pt>
                <c:pt idx="10">
                  <c:v>44229</c:v>
                </c:pt>
                <c:pt idx="11">
                  <c:v>44236</c:v>
                </c:pt>
                <c:pt idx="12">
                  <c:v>44243</c:v>
                </c:pt>
                <c:pt idx="13">
                  <c:v>44257</c:v>
                </c:pt>
                <c:pt idx="14">
                  <c:v>44411</c:v>
                </c:pt>
                <c:pt idx="15">
                  <c:v>44425</c:v>
                </c:pt>
                <c:pt idx="16">
                  <c:v>44432</c:v>
                </c:pt>
                <c:pt idx="17">
                  <c:v>44439</c:v>
                </c:pt>
                <c:pt idx="18">
                  <c:v>44446</c:v>
                </c:pt>
                <c:pt idx="19">
                  <c:v>44453</c:v>
                </c:pt>
                <c:pt idx="20">
                  <c:v>44460</c:v>
                </c:pt>
                <c:pt idx="21">
                  <c:v>44467</c:v>
                </c:pt>
                <c:pt idx="22">
                  <c:v>44474</c:v>
                </c:pt>
                <c:pt idx="23">
                  <c:v>44481</c:v>
                </c:pt>
                <c:pt idx="24">
                  <c:v>44488</c:v>
                </c:pt>
                <c:pt idx="25">
                  <c:v>44495</c:v>
                </c:pt>
                <c:pt idx="26">
                  <c:v>44502</c:v>
                </c:pt>
                <c:pt idx="27">
                  <c:v>44509</c:v>
                </c:pt>
                <c:pt idx="28">
                  <c:v>44516</c:v>
                </c:pt>
                <c:pt idx="29">
                  <c:v>44523</c:v>
                </c:pt>
                <c:pt idx="30">
                  <c:v>44530</c:v>
                </c:pt>
                <c:pt idx="31">
                  <c:v>44537</c:v>
                </c:pt>
                <c:pt idx="32">
                  <c:v>44544</c:v>
                </c:pt>
                <c:pt idx="33">
                  <c:v>44551</c:v>
                </c:pt>
                <c:pt idx="34">
                  <c:v>44558</c:v>
                </c:pt>
                <c:pt idx="35">
                  <c:v>44565</c:v>
                </c:pt>
                <c:pt idx="36">
                  <c:v>44572</c:v>
                </c:pt>
                <c:pt idx="37">
                  <c:v>44579</c:v>
                </c:pt>
                <c:pt idx="38">
                  <c:v>44586</c:v>
                </c:pt>
                <c:pt idx="39">
                  <c:v>44593</c:v>
                </c:pt>
              </c:numCache>
            </c:numRef>
          </c:cat>
          <c:val>
            <c:numRef>
              <c:f>'Self Evaluation Data'!$H$8:$H$53</c:f>
              <c:numCache>
                <c:formatCode>0.0</c:formatCode>
                <c:ptCount val="46"/>
                <c:pt idx="0">
                  <c:v>9.3333333333333357</c:v>
                </c:pt>
                <c:pt idx="1">
                  <c:v>9.3333333333333357</c:v>
                </c:pt>
                <c:pt idx="2">
                  <c:v>9.3333333333333357</c:v>
                </c:pt>
                <c:pt idx="3">
                  <c:v>9.3333333333333357</c:v>
                </c:pt>
                <c:pt idx="4">
                  <c:v>9.3333333333333357</c:v>
                </c:pt>
                <c:pt idx="5">
                  <c:v>9.3333333333333357</c:v>
                </c:pt>
                <c:pt idx="6">
                  <c:v>9.3333333333333357</c:v>
                </c:pt>
                <c:pt idx="7">
                  <c:v>9.3333333333333357</c:v>
                </c:pt>
                <c:pt idx="8">
                  <c:v>9.3333333333333357</c:v>
                </c:pt>
                <c:pt idx="9">
                  <c:v>9.3333333333333357</c:v>
                </c:pt>
                <c:pt idx="10">
                  <c:v>9.3333333333333357</c:v>
                </c:pt>
                <c:pt idx="11">
                  <c:v>9.3333333333333357</c:v>
                </c:pt>
                <c:pt idx="12">
                  <c:v>9.3333333333333357</c:v>
                </c:pt>
                <c:pt idx="13">
                  <c:v>9.3333333333333357</c:v>
                </c:pt>
                <c:pt idx="14">
                  <c:v>9.3333333333333357</c:v>
                </c:pt>
                <c:pt idx="15">
                  <c:v>9.3333333333333357</c:v>
                </c:pt>
                <c:pt idx="16">
                  <c:v>9.3333333333333357</c:v>
                </c:pt>
                <c:pt idx="17">
                  <c:v>9.3333333333333357</c:v>
                </c:pt>
                <c:pt idx="18">
                  <c:v>9.3333333333333357</c:v>
                </c:pt>
                <c:pt idx="19">
                  <c:v>9.3333333333333357</c:v>
                </c:pt>
                <c:pt idx="20">
                  <c:v>9.3000000000000007</c:v>
                </c:pt>
                <c:pt idx="21">
                  <c:v>9.3000000000000007</c:v>
                </c:pt>
                <c:pt idx="22">
                  <c:v>9.3000000000000007</c:v>
                </c:pt>
                <c:pt idx="23">
                  <c:v>9.3000000000000007</c:v>
                </c:pt>
                <c:pt idx="24">
                  <c:v>9.3000000000000007</c:v>
                </c:pt>
                <c:pt idx="25">
                  <c:v>9.3000000000000007</c:v>
                </c:pt>
                <c:pt idx="26">
                  <c:v>9.3000000000000007</c:v>
                </c:pt>
                <c:pt idx="27">
                  <c:v>9.3000000000000007</c:v>
                </c:pt>
                <c:pt idx="28">
                  <c:v>9.3000000000000007</c:v>
                </c:pt>
                <c:pt idx="29">
                  <c:v>9.3000000000000007</c:v>
                </c:pt>
                <c:pt idx="30">
                  <c:v>9.3000000000000007</c:v>
                </c:pt>
                <c:pt idx="31">
                  <c:v>9.3000000000000007</c:v>
                </c:pt>
                <c:pt idx="32">
                  <c:v>9.3000000000000007</c:v>
                </c:pt>
                <c:pt idx="33">
                  <c:v>9.3000000000000007</c:v>
                </c:pt>
                <c:pt idx="34">
                  <c:v>9.3000000000000007</c:v>
                </c:pt>
                <c:pt idx="35">
                  <c:v>9.3000000000000007</c:v>
                </c:pt>
                <c:pt idx="36">
                  <c:v>9.3000000000000007</c:v>
                </c:pt>
                <c:pt idx="37">
                  <c:v>9.3000000000000007</c:v>
                </c:pt>
                <c:pt idx="38">
                  <c:v>9.3000000000000007</c:v>
                </c:pt>
                <c:pt idx="39">
                  <c:v>9.3000000000000007</c:v>
                </c:pt>
                <c:pt idx="4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05-4776-8A3F-476ED440BF83}"/>
            </c:ext>
          </c:extLst>
        </c:ser>
        <c:ser>
          <c:idx val="7"/>
          <c:order val="3"/>
          <c:tx>
            <c:strRef>
              <c:f>'Self Evaluation Data'!$E$7</c:f>
              <c:strCache>
                <c:ptCount val="1"/>
                <c:pt idx="0">
                  <c:v>Weighted Score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dPt>
            <c:idx val="14"/>
            <c:bubble3D val="0"/>
            <c:spPr>
              <a:ln w="571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2305-4776-8A3F-476ED440BF83}"/>
              </c:ext>
            </c:extLst>
          </c:dPt>
          <c:cat>
            <c:numRef>
              <c:f>'Self Evaluation Data'!$A$8:$A$53</c:f>
              <c:numCache>
                <c:formatCode>m/d/yyyy</c:formatCode>
                <c:ptCount val="46"/>
                <c:pt idx="0">
                  <c:v>44159</c:v>
                </c:pt>
                <c:pt idx="1">
                  <c:v>44162</c:v>
                </c:pt>
                <c:pt idx="2">
                  <c:v>44166</c:v>
                </c:pt>
                <c:pt idx="3">
                  <c:v>44173</c:v>
                </c:pt>
                <c:pt idx="4">
                  <c:v>44180</c:v>
                </c:pt>
                <c:pt idx="5">
                  <c:v>44187</c:v>
                </c:pt>
                <c:pt idx="6">
                  <c:v>44201</c:v>
                </c:pt>
                <c:pt idx="7">
                  <c:v>44208</c:v>
                </c:pt>
                <c:pt idx="8">
                  <c:v>44215</c:v>
                </c:pt>
                <c:pt idx="9">
                  <c:v>44222</c:v>
                </c:pt>
                <c:pt idx="10">
                  <c:v>44229</c:v>
                </c:pt>
                <c:pt idx="11">
                  <c:v>44236</c:v>
                </c:pt>
                <c:pt idx="12">
                  <c:v>44243</c:v>
                </c:pt>
                <c:pt idx="13">
                  <c:v>44257</c:v>
                </c:pt>
                <c:pt idx="14">
                  <c:v>44411</c:v>
                </c:pt>
                <c:pt idx="15">
                  <c:v>44425</c:v>
                </c:pt>
                <c:pt idx="16">
                  <c:v>44432</c:v>
                </c:pt>
                <c:pt idx="17">
                  <c:v>44439</c:v>
                </c:pt>
                <c:pt idx="18">
                  <c:v>44446</c:v>
                </c:pt>
                <c:pt idx="19">
                  <c:v>44453</c:v>
                </c:pt>
                <c:pt idx="20">
                  <c:v>44460</c:v>
                </c:pt>
                <c:pt idx="21">
                  <c:v>44467</c:v>
                </c:pt>
                <c:pt idx="22">
                  <c:v>44474</c:v>
                </c:pt>
                <c:pt idx="23">
                  <c:v>44481</c:v>
                </c:pt>
                <c:pt idx="24">
                  <c:v>44488</c:v>
                </c:pt>
                <c:pt idx="25">
                  <c:v>44495</c:v>
                </c:pt>
                <c:pt idx="26">
                  <c:v>44502</c:v>
                </c:pt>
                <c:pt idx="27">
                  <c:v>44509</c:v>
                </c:pt>
                <c:pt idx="28">
                  <c:v>44516</c:v>
                </c:pt>
                <c:pt idx="29">
                  <c:v>44523</c:v>
                </c:pt>
                <c:pt idx="30">
                  <c:v>44530</c:v>
                </c:pt>
                <c:pt idx="31">
                  <c:v>44537</c:v>
                </c:pt>
                <c:pt idx="32">
                  <c:v>44544</c:v>
                </c:pt>
                <c:pt idx="33">
                  <c:v>44551</c:v>
                </c:pt>
                <c:pt idx="34">
                  <c:v>44558</c:v>
                </c:pt>
                <c:pt idx="35">
                  <c:v>44565</c:v>
                </c:pt>
                <c:pt idx="36">
                  <c:v>44572</c:v>
                </c:pt>
                <c:pt idx="37">
                  <c:v>44579</c:v>
                </c:pt>
                <c:pt idx="38">
                  <c:v>44586</c:v>
                </c:pt>
                <c:pt idx="39">
                  <c:v>44593</c:v>
                </c:pt>
              </c:numCache>
            </c:numRef>
          </c:cat>
          <c:val>
            <c:numRef>
              <c:f>'Self Evaluation Data'!$E$8:$E$53</c:f>
              <c:numCache>
                <c:formatCode>General</c:formatCode>
                <c:ptCount val="46"/>
                <c:pt idx="0">
                  <c:v>30.5</c:v>
                </c:pt>
                <c:pt idx="1">
                  <c:v>33.5</c:v>
                </c:pt>
                <c:pt idx="2" formatCode="0.0">
                  <c:v>35</c:v>
                </c:pt>
                <c:pt idx="3" formatCode="0.0">
                  <c:v>35.5</c:v>
                </c:pt>
                <c:pt idx="4" formatCode="0.0">
                  <c:v>35.5</c:v>
                </c:pt>
                <c:pt idx="5" formatCode="0.0">
                  <c:v>29.5</c:v>
                </c:pt>
                <c:pt idx="6" formatCode="0.0">
                  <c:v>31</c:v>
                </c:pt>
                <c:pt idx="7" formatCode="0.0">
                  <c:v>26</c:v>
                </c:pt>
                <c:pt idx="8" formatCode="0.0">
                  <c:v>28</c:v>
                </c:pt>
                <c:pt idx="9" formatCode="0.0">
                  <c:v>26</c:v>
                </c:pt>
                <c:pt idx="10" formatCode="0.0">
                  <c:v>26</c:v>
                </c:pt>
                <c:pt idx="11" formatCode="0.0">
                  <c:v>18.5</c:v>
                </c:pt>
                <c:pt idx="12" formatCode="0.0">
                  <c:v>18.5</c:v>
                </c:pt>
                <c:pt idx="13" formatCode="0.0">
                  <c:v>18</c:v>
                </c:pt>
                <c:pt idx="14" formatCode="0.0">
                  <c:v>23</c:v>
                </c:pt>
                <c:pt idx="15" formatCode="0.0">
                  <c:v>26</c:v>
                </c:pt>
                <c:pt idx="16" formatCode="0.0">
                  <c:v>32.5</c:v>
                </c:pt>
                <c:pt idx="17" formatCode="0.0">
                  <c:v>33</c:v>
                </c:pt>
                <c:pt idx="18" formatCode="0.0">
                  <c:v>33.5</c:v>
                </c:pt>
                <c:pt idx="19">
                  <c:v>32.5</c:v>
                </c:pt>
                <c:pt idx="20">
                  <c:v>32.5</c:v>
                </c:pt>
                <c:pt idx="21">
                  <c:v>32.5</c:v>
                </c:pt>
                <c:pt idx="22">
                  <c:v>32.5</c:v>
                </c:pt>
                <c:pt idx="23">
                  <c:v>33.5</c:v>
                </c:pt>
                <c:pt idx="24">
                  <c:v>35</c:v>
                </c:pt>
                <c:pt idx="25">
                  <c:v>35</c:v>
                </c:pt>
                <c:pt idx="26">
                  <c:v>36.5</c:v>
                </c:pt>
                <c:pt idx="27">
                  <c:v>36.5</c:v>
                </c:pt>
                <c:pt idx="28">
                  <c:v>37</c:v>
                </c:pt>
                <c:pt idx="29">
                  <c:v>37</c:v>
                </c:pt>
                <c:pt idx="30">
                  <c:v>37</c:v>
                </c:pt>
                <c:pt idx="31">
                  <c:v>37</c:v>
                </c:pt>
                <c:pt idx="32">
                  <c:v>37</c:v>
                </c:pt>
                <c:pt idx="33">
                  <c:v>37</c:v>
                </c:pt>
                <c:pt idx="34">
                  <c:v>37</c:v>
                </c:pt>
                <c:pt idx="35">
                  <c:v>37</c:v>
                </c:pt>
                <c:pt idx="36">
                  <c:v>37</c:v>
                </c:pt>
                <c:pt idx="37">
                  <c:v>37</c:v>
                </c:pt>
                <c:pt idx="38">
                  <c:v>37</c:v>
                </c:pt>
                <c:pt idx="39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05-4776-8A3F-476ED440BF83}"/>
            </c:ext>
          </c:extLst>
        </c:ser>
        <c:ser>
          <c:idx val="4"/>
          <c:order val="5"/>
          <c:tx>
            <c:strRef>
              <c:f>'Self Evaluation Data'!$F$7</c:f>
              <c:strCache>
                <c:ptCount val="1"/>
                <c:pt idx="0">
                  <c:v>Contingency Level 1</c:v>
                </c:pt>
              </c:strCache>
            </c:strRef>
          </c:tx>
          <c:spPr>
            <a:solidFill>
              <a:srgbClr val="FFFF00">
                <a:alpha val="50000"/>
              </a:srgbClr>
            </a:solidFill>
            <a:ln>
              <a:noFill/>
            </a:ln>
            <a:effectLst/>
          </c:spPr>
          <c:cat>
            <c:strRef>
              <c:f>'Self Evaluation Data'!$A$8:$A$55</c:f>
              <c:strCache>
                <c:ptCount val="48"/>
                <c:pt idx="0">
                  <c:v>11/24/2020</c:v>
                </c:pt>
                <c:pt idx="1">
                  <c:v>11/27/2020</c:v>
                </c:pt>
                <c:pt idx="2">
                  <c:v>12/1/2020</c:v>
                </c:pt>
                <c:pt idx="3">
                  <c:v>12/8/2020</c:v>
                </c:pt>
                <c:pt idx="4">
                  <c:v>12/15/2020</c:v>
                </c:pt>
                <c:pt idx="5">
                  <c:v>12/22/2020</c:v>
                </c:pt>
                <c:pt idx="6">
                  <c:v>1/5/2021</c:v>
                </c:pt>
                <c:pt idx="7">
                  <c:v>1/12/2021</c:v>
                </c:pt>
                <c:pt idx="8">
                  <c:v>1/19/2021</c:v>
                </c:pt>
                <c:pt idx="9">
                  <c:v>1/26/2021</c:v>
                </c:pt>
                <c:pt idx="10">
                  <c:v>2/2/2021</c:v>
                </c:pt>
                <c:pt idx="11">
                  <c:v>2/9/2021</c:v>
                </c:pt>
                <c:pt idx="12">
                  <c:v>2/16/2021</c:v>
                </c:pt>
                <c:pt idx="13">
                  <c:v>3/2/2021</c:v>
                </c:pt>
                <c:pt idx="14">
                  <c:v>8/3/2021</c:v>
                </c:pt>
                <c:pt idx="15">
                  <c:v>8/17/2021</c:v>
                </c:pt>
                <c:pt idx="16">
                  <c:v>8/24/2021</c:v>
                </c:pt>
                <c:pt idx="17">
                  <c:v>8/31/2021</c:v>
                </c:pt>
                <c:pt idx="18">
                  <c:v>9/7/2021</c:v>
                </c:pt>
                <c:pt idx="19">
                  <c:v>9/14/2021</c:v>
                </c:pt>
                <c:pt idx="20">
                  <c:v>9/21/2021</c:v>
                </c:pt>
                <c:pt idx="21">
                  <c:v>9/28/2021</c:v>
                </c:pt>
                <c:pt idx="22">
                  <c:v>10/5/2021</c:v>
                </c:pt>
                <c:pt idx="23">
                  <c:v>10/12/2021</c:v>
                </c:pt>
                <c:pt idx="24">
                  <c:v>10/19/2021</c:v>
                </c:pt>
                <c:pt idx="25">
                  <c:v>10/26/2021</c:v>
                </c:pt>
                <c:pt idx="26">
                  <c:v>11/2/2021</c:v>
                </c:pt>
                <c:pt idx="27">
                  <c:v>11/9/2021</c:v>
                </c:pt>
                <c:pt idx="28">
                  <c:v>11/16/2021</c:v>
                </c:pt>
                <c:pt idx="29">
                  <c:v>11/23/2021</c:v>
                </c:pt>
                <c:pt idx="30">
                  <c:v>11/30/2021</c:v>
                </c:pt>
                <c:pt idx="31">
                  <c:v>12/7/2021</c:v>
                </c:pt>
                <c:pt idx="32">
                  <c:v>12/14/2021</c:v>
                </c:pt>
                <c:pt idx="33">
                  <c:v>12/21/2021</c:v>
                </c:pt>
                <c:pt idx="34">
                  <c:v>12/28/2021</c:v>
                </c:pt>
                <c:pt idx="35">
                  <c:v>1/4/2022</c:v>
                </c:pt>
                <c:pt idx="36">
                  <c:v>1/11/2022</c:v>
                </c:pt>
                <c:pt idx="37">
                  <c:v>1/18/2022</c:v>
                </c:pt>
                <c:pt idx="38">
                  <c:v>1/25/2022</c:v>
                </c:pt>
                <c:pt idx="39">
                  <c:v>2/1/2022</c:v>
                </c:pt>
                <c:pt idx="46">
                  <c:v>Delays</c:v>
                </c:pt>
                <c:pt idx="47">
                  <c:v>Transfers</c:v>
                </c:pt>
              </c:strCache>
            </c:strRef>
          </c:cat>
          <c:val>
            <c:numRef>
              <c:f>'Self Evaluation Data'!$F$8:$F$55</c:f>
              <c:numCache>
                <c:formatCode>0.0</c:formatCode>
                <c:ptCount val="48"/>
                <c:pt idx="0">
                  <c:v>18.666666666666664</c:v>
                </c:pt>
                <c:pt idx="1">
                  <c:v>18.666666666666664</c:v>
                </c:pt>
                <c:pt idx="2">
                  <c:v>18.666666666666664</c:v>
                </c:pt>
                <c:pt idx="3">
                  <c:v>18.666666666666664</c:v>
                </c:pt>
                <c:pt idx="4">
                  <c:v>18.666666666666664</c:v>
                </c:pt>
                <c:pt idx="5">
                  <c:v>18.666666666666664</c:v>
                </c:pt>
                <c:pt idx="6">
                  <c:v>18.666666666666664</c:v>
                </c:pt>
                <c:pt idx="7">
                  <c:v>18.666666666666664</c:v>
                </c:pt>
                <c:pt idx="8">
                  <c:v>18.666666666666664</c:v>
                </c:pt>
                <c:pt idx="9">
                  <c:v>18.666666666666664</c:v>
                </c:pt>
                <c:pt idx="10">
                  <c:v>18.666666666666664</c:v>
                </c:pt>
                <c:pt idx="11">
                  <c:v>18.666666666666664</c:v>
                </c:pt>
                <c:pt idx="12">
                  <c:v>18.666666666666664</c:v>
                </c:pt>
                <c:pt idx="13">
                  <c:v>18.666666666666664</c:v>
                </c:pt>
                <c:pt idx="14">
                  <c:v>18.666666666666664</c:v>
                </c:pt>
                <c:pt idx="15">
                  <c:v>18.666666666666664</c:v>
                </c:pt>
                <c:pt idx="16">
                  <c:v>18.666666666666664</c:v>
                </c:pt>
                <c:pt idx="17">
                  <c:v>18.666666666666664</c:v>
                </c:pt>
                <c:pt idx="18">
                  <c:v>18.666666666666664</c:v>
                </c:pt>
                <c:pt idx="19">
                  <c:v>18.666666666666664</c:v>
                </c:pt>
                <c:pt idx="20">
                  <c:v>18.666666666666664</c:v>
                </c:pt>
                <c:pt idx="21">
                  <c:v>18.666666666666664</c:v>
                </c:pt>
                <c:pt idx="22">
                  <c:v>18.666666666666664</c:v>
                </c:pt>
                <c:pt idx="23">
                  <c:v>18.666666666666664</c:v>
                </c:pt>
                <c:pt idx="24">
                  <c:v>18.666666666666664</c:v>
                </c:pt>
                <c:pt idx="25">
                  <c:v>18.666666666666664</c:v>
                </c:pt>
                <c:pt idx="26">
                  <c:v>18.666666666666664</c:v>
                </c:pt>
                <c:pt idx="27">
                  <c:v>18.666666666666664</c:v>
                </c:pt>
                <c:pt idx="28">
                  <c:v>18.666666666666664</c:v>
                </c:pt>
                <c:pt idx="29">
                  <c:v>18.666666666666664</c:v>
                </c:pt>
                <c:pt idx="30">
                  <c:v>18.666666666666664</c:v>
                </c:pt>
                <c:pt idx="31">
                  <c:v>18.666666666666664</c:v>
                </c:pt>
                <c:pt idx="32">
                  <c:v>18.666666666666664</c:v>
                </c:pt>
                <c:pt idx="33">
                  <c:v>18.666666666666664</c:v>
                </c:pt>
                <c:pt idx="34">
                  <c:v>18.666666666666664</c:v>
                </c:pt>
                <c:pt idx="35">
                  <c:v>18.666666666666664</c:v>
                </c:pt>
                <c:pt idx="36">
                  <c:v>18.666666666666664</c:v>
                </c:pt>
                <c:pt idx="37">
                  <c:v>18.666666666666664</c:v>
                </c:pt>
                <c:pt idx="38">
                  <c:v>18.666666666666664</c:v>
                </c:pt>
                <c:pt idx="39">
                  <c:v>18.666666666666664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05-4776-8A3F-476ED440BF83}"/>
            </c:ext>
          </c:extLst>
        </c:ser>
        <c:ser>
          <c:idx val="5"/>
          <c:order val="6"/>
          <c:tx>
            <c:strRef>
              <c:f>'Self Evaluation Data'!$G$7</c:f>
              <c:strCache>
                <c:ptCount val="1"/>
                <c:pt idx="0">
                  <c:v>Contingency Level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'Self Evaluation Data'!$A$8:$A$55</c:f>
              <c:strCache>
                <c:ptCount val="48"/>
                <c:pt idx="0">
                  <c:v>11/24/2020</c:v>
                </c:pt>
                <c:pt idx="1">
                  <c:v>11/27/2020</c:v>
                </c:pt>
                <c:pt idx="2">
                  <c:v>12/1/2020</c:v>
                </c:pt>
                <c:pt idx="3">
                  <c:v>12/8/2020</c:v>
                </c:pt>
                <c:pt idx="4">
                  <c:v>12/15/2020</c:v>
                </c:pt>
                <c:pt idx="5">
                  <c:v>12/22/2020</c:v>
                </c:pt>
                <c:pt idx="6">
                  <c:v>1/5/2021</c:v>
                </c:pt>
                <c:pt idx="7">
                  <c:v>1/12/2021</c:v>
                </c:pt>
                <c:pt idx="8">
                  <c:v>1/19/2021</c:v>
                </c:pt>
                <c:pt idx="9">
                  <c:v>1/26/2021</c:v>
                </c:pt>
                <c:pt idx="10">
                  <c:v>2/2/2021</c:v>
                </c:pt>
                <c:pt idx="11">
                  <c:v>2/9/2021</c:v>
                </c:pt>
                <c:pt idx="12">
                  <c:v>2/16/2021</c:v>
                </c:pt>
                <c:pt idx="13">
                  <c:v>3/2/2021</c:v>
                </c:pt>
                <c:pt idx="14">
                  <c:v>8/3/2021</c:v>
                </c:pt>
                <c:pt idx="15">
                  <c:v>8/17/2021</c:v>
                </c:pt>
                <c:pt idx="16">
                  <c:v>8/24/2021</c:v>
                </c:pt>
                <c:pt idx="17">
                  <c:v>8/31/2021</c:v>
                </c:pt>
                <c:pt idx="18">
                  <c:v>9/7/2021</c:v>
                </c:pt>
                <c:pt idx="19">
                  <c:v>9/14/2021</c:v>
                </c:pt>
                <c:pt idx="20">
                  <c:v>9/21/2021</c:v>
                </c:pt>
                <c:pt idx="21">
                  <c:v>9/28/2021</c:v>
                </c:pt>
                <c:pt idx="22">
                  <c:v>10/5/2021</c:v>
                </c:pt>
                <c:pt idx="23">
                  <c:v>10/12/2021</c:v>
                </c:pt>
                <c:pt idx="24">
                  <c:v>10/19/2021</c:v>
                </c:pt>
                <c:pt idx="25">
                  <c:v>10/26/2021</c:v>
                </c:pt>
                <c:pt idx="26">
                  <c:v>11/2/2021</c:v>
                </c:pt>
                <c:pt idx="27">
                  <c:v>11/9/2021</c:v>
                </c:pt>
                <c:pt idx="28">
                  <c:v>11/16/2021</c:v>
                </c:pt>
                <c:pt idx="29">
                  <c:v>11/23/2021</c:v>
                </c:pt>
                <c:pt idx="30">
                  <c:v>11/30/2021</c:v>
                </c:pt>
                <c:pt idx="31">
                  <c:v>12/7/2021</c:v>
                </c:pt>
                <c:pt idx="32">
                  <c:v>12/14/2021</c:v>
                </c:pt>
                <c:pt idx="33">
                  <c:v>12/21/2021</c:v>
                </c:pt>
                <c:pt idx="34">
                  <c:v>12/28/2021</c:v>
                </c:pt>
                <c:pt idx="35">
                  <c:v>1/4/2022</c:v>
                </c:pt>
                <c:pt idx="36">
                  <c:v>1/11/2022</c:v>
                </c:pt>
                <c:pt idx="37">
                  <c:v>1/18/2022</c:v>
                </c:pt>
                <c:pt idx="38">
                  <c:v>1/25/2022</c:v>
                </c:pt>
                <c:pt idx="39">
                  <c:v>2/1/2022</c:v>
                </c:pt>
                <c:pt idx="46">
                  <c:v>Delays</c:v>
                </c:pt>
                <c:pt idx="47">
                  <c:v>Transfers</c:v>
                </c:pt>
              </c:strCache>
            </c:strRef>
          </c:cat>
          <c:val>
            <c:numRef>
              <c:f>'Self Evaluation Data'!$G$8:$G$55</c:f>
              <c:numCache>
                <c:formatCode>0.0</c:formatCode>
                <c:ptCount val="48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  <c:pt idx="13">
                  <c:v>14</c:v>
                </c:pt>
                <c:pt idx="14">
                  <c:v>14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  <c:pt idx="20">
                  <c:v>14</c:v>
                </c:pt>
                <c:pt idx="21">
                  <c:v>14</c:v>
                </c:pt>
                <c:pt idx="22">
                  <c:v>14</c:v>
                </c:pt>
                <c:pt idx="23">
                  <c:v>14</c:v>
                </c:pt>
                <c:pt idx="24">
                  <c:v>14</c:v>
                </c:pt>
                <c:pt idx="25">
                  <c:v>14</c:v>
                </c:pt>
                <c:pt idx="26">
                  <c:v>14</c:v>
                </c:pt>
                <c:pt idx="27">
                  <c:v>14</c:v>
                </c:pt>
                <c:pt idx="28">
                  <c:v>14</c:v>
                </c:pt>
                <c:pt idx="29">
                  <c:v>14</c:v>
                </c:pt>
                <c:pt idx="30">
                  <c:v>14</c:v>
                </c:pt>
                <c:pt idx="31">
                  <c:v>14</c:v>
                </c:pt>
                <c:pt idx="32">
                  <c:v>14</c:v>
                </c:pt>
                <c:pt idx="33">
                  <c:v>14</c:v>
                </c:pt>
                <c:pt idx="34">
                  <c:v>14</c:v>
                </c:pt>
                <c:pt idx="35">
                  <c:v>14</c:v>
                </c:pt>
                <c:pt idx="36">
                  <c:v>14</c:v>
                </c:pt>
                <c:pt idx="37">
                  <c:v>14</c:v>
                </c:pt>
                <c:pt idx="38">
                  <c:v>14</c:v>
                </c:pt>
                <c:pt idx="3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305-4776-8A3F-476ED440BF83}"/>
            </c:ext>
          </c:extLst>
        </c:ser>
        <c:ser>
          <c:idx val="6"/>
          <c:order val="7"/>
          <c:tx>
            <c:strRef>
              <c:f>'Self Evaluation Data'!$H$7</c:f>
              <c:strCache>
                <c:ptCount val="1"/>
                <c:pt idx="0">
                  <c:v>Crisis Standards of Care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'Self Evaluation Data'!$A$8:$A$55</c:f>
              <c:strCache>
                <c:ptCount val="48"/>
                <c:pt idx="0">
                  <c:v>11/24/2020</c:v>
                </c:pt>
                <c:pt idx="1">
                  <c:v>11/27/2020</c:v>
                </c:pt>
                <c:pt idx="2">
                  <c:v>12/1/2020</c:v>
                </c:pt>
                <c:pt idx="3">
                  <c:v>12/8/2020</c:v>
                </c:pt>
                <c:pt idx="4">
                  <c:v>12/15/2020</c:v>
                </c:pt>
                <c:pt idx="5">
                  <c:v>12/22/2020</c:v>
                </c:pt>
                <c:pt idx="6">
                  <c:v>1/5/2021</c:v>
                </c:pt>
                <c:pt idx="7">
                  <c:v>1/12/2021</c:v>
                </c:pt>
                <c:pt idx="8">
                  <c:v>1/19/2021</c:v>
                </c:pt>
                <c:pt idx="9">
                  <c:v>1/26/2021</c:v>
                </c:pt>
                <c:pt idx="10">
                  <c:v>2/2/2021</c:v>
                </c:pt>
                <c:pt idx="11">
                  <c:v>2/9/2021</c:v>
                </c:pt>
                <c:pt idx="12">
                  <c:v>2/16/2021</c:v>
                </c:pt>
                <c:pt idx="13">
                  <c:v>3/2/2021</c:v>
                </c:pt>
                <c:pt idx="14">
                  <c:v>8/3/2021</c:v>
                </c:pt>
                <c:pt idx="15">
                  <c:v>8/17/2021</c:v>
                </c:pt>
                <c:pt idx="16">
                  <c:v>8/24/2021</c:v>
                </c:pt>
                <c:pt idx="17">
                  <c:v>8/31/2021</c:v>
                </c:pt>
                <c:pt idx="18">
                  <c:v>9/7/2021</c:v>
                </c:pt>
                <c:pt idx="19">
                  <c:v>9/14/2021</c:v>
                </c:pt>
                <c:pt idx="20">
                  <c:v>9/21/2021</c:v>
                </c:pt>
                <c:pt idx="21">
                  <c:v>9/28/2021</c:v>
                </c:pt>
                <c:pt idx="22">
                  <c:v>10/5/2021</c:v>
                </c:pt>
                <c:pt idx="23">
                  <c:v>10/12/2021</c:v>
                </c:pt>
                <c:pt idx="24">
                  <c:v>10/19/2021</c:v>
                </c:pt>
                <c:pt idx="25">
                  <c:v>10/26/2021</c:v>
                </c:pt>
                <c:pt idx="26">
                  <c:v>11/2/2021</c:v>
                </c:pt>
                <c:pt idx="27">
                  <c:v>11/9/2021</c:v>
                </c:pt>
                <c:pt idx="28">
                  <c:v>11/16/2021</c:v>
                </c:pt>
                <c:pt idx="29">
                  <c:v>11/23/2021</c:v>
                </c:pt>
                <c:pt idx="30">
                  <c:v>11/30/2021</c:v>
                </c:pt>
                <c:pt idx="31">
                  <c:v>12/7/2021</c:v>
                </c:pt>
                <c:pt idx="32">
                  <c:v>12/14/2021</c:v>
                </c:pt>
                <c:pt idx="33">
                  <c:v>12/21/2021</c:v>
                </c:pt>
                <c:pt idx="34">
                  <c:v>12/28/2021</c:v>
                </c:pt>
                <c:pt idx="35">
                  <c:v>1/4/2022</c:v>
                </c:pt>
                <c:pt idx="36">
                  <c:v>1/11/2022</c:v>
                </c:pt>
                <c:pt idx="37">
                  <c:v>1/18/2022</c:v>
                </c:pt>
                <c:pt idx="38">
                  <c:v>1/25/2022</c:v>
                </c:pt>
                <c:pt idx="39">
                  <c:v>2/1/2022</c:v>
                </c:pt>
                <c:pt idx="46">
                  <c:v>Delays</c:v>
                </c:pt>
                <c:pt idx="47">
                  <c:v>Transfers</c:v>
                </c:pt>
              </c:strCache>
            </c:strRef>
          </c:cat>
          <c:val>
            <c:numRef>
              <c:f>'Self Evaluation Data'!$H$8:$H$55</c:f>
              <c:numCache>
                <c:formatCode>0.0</c:formatCode>
                <c:ptCount val="48"/>
                <c:pt idx="0">
                  <c:v>9.3333333333333357</c:v>
                </c:pt>
                <c:pt idx="1">
                  <c:v>9.3333333333333357</c:v>
                </c:pt>
                <c:pt idx="2">
                  <c:v>9.3333333333333357</c:v>
                </c:pt>
                <c:pt idx="3">
                  <c:v>9.3333333333333357</c:v>
                </c:pt>
                <c:pt idx="4">
                  <c:v>9.3333333333333357</c:v>
                </c:pt>
                <c:pt idx="5">
                  <c:v>9.3333333333333357</c:v>
                </c:pt>
                <c:pt idx="6">
                  <c:v>9.3333333333333357</c:v>
                </c:pt>
                <c:pt idx="7">
                  <c:v>9.3333333333333357</c:v>
                </c:pt>
                <c:pt idx="8">
                  <c:v>9.3333333333333357</c:v>
                </c:pt>
                <c:pt idx="9">
                  <c:v>9.3333333333333357</c:v>
                </c:pt>
                <c:pt idx="10">
                  <c:v>9.3333333333333357</c:v>
                </c:pt>
                <c:pt idx="11">
                  <c:v>9.3333333333333357</c:v>
                </c:pt>
                <c:pt idx="12">
                  <c:v>9.3333333333333357</c:v>
                </c:pt>
                <c:pt idx="13">
                  <c:v>9.3333333333333357</c:v>
                </c:pt>
                <c:pt idx="14">
                  <c:v>9.3333333333333357</c:v>
                </c:pt>
                <c:pt idx="15">
                  <c:v>9.3333333333333357</c:v>
                </c:pt>
                <c:pt idx="16">
                  <c:v>9.3333333333333357</c:v>
                </c:pt>
                <c:pt idx="17">
                  <c:v>9.3333333333333357</c:v>
                </c:pt>
                <c:pt idx="18">
                  <c:v>9.3333333333333357</c:v>
                </c:pt>
                <c:pt idx="19">
                  <c:v>9.3333333333333357</c:v>
                </c:pt>
                <c:pt idx="20">
                  <c:v>9.3000000000000007</c:v>
                </c:pt>
                <c:pt idx="21">
                  <c:v>9.3000000000000007</c:v>
                </c:pt>
                <c:pt idx="22">
                  <c:v>9.3000000000000007</c:v>
                </c:pt>
                <c:pt idx="23">
                  <c:v>9.3000000000000007</c:v>
                </c:pt>
                <c:pt idx="24">
                  <c:v>9.3000000000000007</c:v>
                </c:pt>
                <c:pt idx="25">
                  <c:v>9.3000000000000007</c:v>
                </c:pt>
                <c:pt idx="26">
                  <c:v>9.3000000000000007</c:v>
                </c:pt>
                <c:pt idx="27">
                  <c:v>9.3000000000000007</c:v>
                </c:pt>
                <c:pt idx="28">
                  <c:v>9.3000000000000007</c:v>
                </c:pt>
                <c:pt idx="29">
                  <c:v>9.3000000000000007</c:v>
                </c:pt>
                <c:pt idx="30">
                  <c:v>9.3000000000000007</c:v>
                </c:pt>
                <c:pt idx="31">
                  <c:v>9.3000000000000007</c:v>
                </c:pt>
                <c:pt idx="32">
                  <c:v>9.3000000000000007</c:v>
                </c:pt>
                <c:pt idx="33">
                  <c:v>9.3000000000000007</c:v>
                </c:pt>
                <c:pt idx="34">
                  <c:v>9.3000000000000007</c:v>
                </c:pt>
                <c:pt idx="35">
                  <c:v>9.3000000000000007</c:v>
                </c:pt>
                <c:pt idx="36">
                  <c:v>9.3000000000000007</c:v>
                </c:pt>
                <c:pt idx="37">
                  <c:v>9.3000000000000007</c:v>
                </c:pt>
                <c:pt idx="38">
                  <c:v>9.3000000000000007</c:v>
                </c:pt>
                <c:pt idx="39">
                  <c:v>9.3000000000000007</c:v>
                </c:pt>
                <c:pt idx="4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05-4776-8A3F-476ED440B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4216592"/>
        <c:axId val="633394256"/>
      </c:areaChart>
      <c:lineChart>
        <c:grouping val="standard"/>
        <c:varyColors val="0"/>
        <c:ser>
          <c:idx val="3"/>
          <c:order val="4"/>
          <c:tx>
            <c:strRef>
              <c:f>'Self Evaluation Data'!$E$7</c:f>
              <c:strCache>
                <c:ptCount val="1"/>
                <c:pt idx="0">
                  <c:v>Weighted Score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14"/>
            <c:marker>
              <c:symbol val="square"/>
              <c:size val="11"/>
              <c:spPr>
                <a:solidFill>
                  <a:schemeClr val="tx1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571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2305-4776-8A3F-476ED440BF83}"/>
              </c:ext>
            </c:extLst>
          </c:dPt>
          <c:cat>
            <c:strRef>
              <c:f>'Self Evaluation Data'!$A$8:$A$55</c:f>
              <c:strCache>
                <c:ptCount val="48"/>
                <c:pt idx="0">
                  <c:v>11/24/2020</c:v>
                </c:pt>
                <c:pt idx="1">
                  <c:v>11/27/2020</c:v>
                </c:pt>
                <c:pt idx="2">
                  <c:v>12/1/2020</c:v>
                </c:pt>
                <c:pt idx="3">
                  <c:v>12/8/2020</c:v>
                </c:pt>
                <c:pt idx="4">
                  <c:v>12/15/2020</c:v>
                </c:pt>
                <c:pt idx="5">
                  <c:v>12/22/2020</c:v>
                </c:pt>
                <c:pt idx="6">
                  <c:v>1/5/2021</c:v>
                </c:pt>
                <c:pt idx="7">
                  <c:v>1/12/2021</c:v>
                </c:pt>
                <c:pt idx="8">
                  <c:v>1/19/2021</c:v>
                </c:pt>
                <c:pt idx="9">
                  <c:v>1/26/2021</c:v>
                </c:pt>
                <c:pt idx="10">
                  <c:v>2/2/2021</c:v>
                </c:pt>
                <c:pt idx="11">
                  <c:v>2/9/2021</c:v>
                </c:pt>
                <c:pt idx="12">
                  <c:v>2/16/2021</c:v>
                </c:pt>
                <c:pt idx="13">
                  <c:v>3/2/2021</c:v>
                </c:pt>
                <c:pt idx="14">
                  <c:v>8/3/2021</c:v>
                </c:pt>
                <c:pt idx="15">
                  <c:v>8/17/2021</c:v>
                </c:pt>
                <c:pt idx="16">
                  <c:v>8/24/2021</c:v>
                </c:pt>
                <c:pt idx="17">
                  <c:v>8/31/2021</c:v>
                </c:pt>
                <c:pt idx="18">
                  <c:v>9/7/2021</c:v>
                </c:pt>
                <c:pt idx="19">
                  <c:v>9/14/2021</c:v>
                </c:pt>
                <c:pt idx="20">
                  <c:v>9/21/2021</c:v>
                </c:pt>
                <c:pt idx="21">
                  <c:v>9/28/2021</c:v>
                </c:pt>
                <c:pt idx="22">
                  <c:v>10/5/2021</c:v>
                </c:pt>
                <c:pt idx="23">
                  <c:v>10/12/2021</c:v>
                </c:pt>
                <c:pt idx="24">
                  <c:v>10/19/2021</c:v>
                </c:pt>
                <c:pt idx="25">
                  <c:v>10/26/2021</c:v>
                </c:pt>
                <c:pt idx="26">
                  <c:v>11/2/2021</c:v>
                </c:pt>
                <c:pt idx="27">
                  <c:v>11/9/2021</c:v>
                </c:pt>
                <c:pt idx="28">
                  <c:v>11/16/2021</c:v>
                </c:pt>
                <c:pt idx="29">
                  <c:v>11/23/2021</c:v>
                </c:pt>
                <c:pt idx="30">
                  <c:v>11/30/2021</c:v>
                </c:pt>
                <c:pt idx="31">
                  <c:v>12/7/2021</c:v>
                </c:pt>
                <c:pt idx="32">
                  <c:v>12/14/2021</c:v>
                </c:pt>
                <c:pt idx="33">
                  <c:v>12/21/2021</c:v>
                </c:pt>
                <c:pt idx="34">
                  <c:v>12/28/2021</c:v>
                </c:pt>
                <c:pt idx="35">
                  <c:v>1/4/2022</c:v>
                </c:pt>
                <c:pt idx="36">
                  <c:v>1/11/2022</c:v>
                </c:pt>
                <c:pt idx="37">
                  <c:v>1/18/2022</c:v>
                </c:pt>
                <c:pt idx="38">
                  <c:v>1/25/2022</c:v>
                </c:pt>
                <c:pt idx="39">
                  <c:v>2/1/2022</c:v>
                </c:pt>
                <c:pt idx="46">
                  <c:v>Delays</c:v>
                </c:pt>
                <c:pt idx="47">
                  <c:v>Transfers</c:v>
                </c:pt>
              </c:strCache>
            </c:strRef>
          </c:cat>
          <c:val>
            <c:numRef>
              <c:f>'Self Evaluation Data'!$E$8:$E$55</c:f>
              <c:numCache>
                <c:formatCode>General</c:formatCode>
                <c:ptCount val="48"/>
                <c:pt idx="0">
                  <c:v>30.5</c:v>
                </c:pt>
                <c:pt idx="1">
                  <c:v>33.5</c:v>
                </c:pt>
                <c:pt idx="2" formatCode="0.0">
                  <c:v>35</c:v>
                </c:pt>
                <c:pt idx="3" formatCode="0.0">
                  <c:v>35.5</c:v>
                </c:pt>
                <c:pt idx="4" formatCode="0.0">
                  <c:v>35.5</c:v>
                </c:pt>
                <c:pt idx="5" formatCode="0.0">
                  <c:v>29.5</c:v>
                </c:pt>
                <c:pt idx="6" formatCode="0.0">
                  <c:v>31</c:v>
                </c:pt>
                <c:pt idx="7" formatCode="0.0">
                  <c:v>26</c:v>
                </c:pt>
                <c:pt idx="8" formatCode="0.0">
                  <c:v>28</c:v>
                </c:pt>
                <c:pt idx="9" formatCode="0.0">
                  <c:v>26</c:v>
                </c:pt>
                <c:pt idx="10" formatCode="0.0">
                  <c:v>26</c:v>
                </c:pt>
                <c:pt idx="11" formatCode="0.0">
                  <c:v>18.5</c:v>
                </c:pt>
                <c:pt idx="12" formatCode="0.0">
                  <c:v>18.5</c:v>
                </c:pt>
                <c:pt idx="13" formatCode="0.0">
                  <c:v>18</c:v>
                </c:pt>
                <c:pt idx="14" formatCode="0.0">
                  <c:v>23</c:v>
                </c:pt>
                <c:pt idx="15" formatCode="0.0">
                  <c:v>26</c:v>
                </c:pt>
                <c:pt idx="16" formatCode="0.0">
                  <c:v>32.5</c:v>
                </c:pt>
                <c:pt idx="17" formatCode="0.0">
                  <c:v>33</c:v>
                </c:pt>
                <c:pt idx="18" formatCode="0.0">
                  <c:v>33.5</c:v>
                </c:pt>
                <c:pt idx="19">
                  <c:v>32.5</c:v>
                </c:pt>
                <c:pt idx="20">
                  <c:v>32.5</c:v>
                </c:pt>
                <c:pt idx="21">
                  <c:v>32.5</c:v>
                </c:pt>
                <c:pt idx="22">
                  <c:v>32.5</c:v>
                </c:pt>
                <c:pt idx="23">
                  <c:v>33.5</c:v>
                </c:pt>
                <c:pt idx="24">
                  <c:v>35</c:v>
                </c:pt>
                <c:pt idx="25">
                  <c:v>35</c:v>
                </c:pt>
                <c:pt idx="26">
                  <c:v>36.5</c:v>
                </c:pt>
                <c:pt idx="27">
                  <c:v>36.5</c:v>
                </c:pt>
                <c:pt idx="28">
                  <c:v>37</c:v>
                </c:pt>
                <c:pt idx="29">
                  <c:v>37</c:v>
                </c:pt>
                <c:pt idx="30">
                  <c:v>37</c:v>
                </c:pt>
                <c:pt idx="31">
                  <c:v>37</c:v>
                </c:pt>
                <c:pt idx="32">
                  <c:v>37</c:v>
                </c:pt>
                <c:pt idx="33">
                  <c:v>37</c:v>
                </c:pt>
                <c:pt idx="34">
                  <c:v>37</c:v>
                </c:pt>
                <c:pt idx="35">
                  <c:v>37</c:v>
                </c:pt>
                <c:pt idx="36">
                  <c:v>37</c:v>
                </c:pt>
                <c:pt idx="37">
                  <c:v>37</c:v>
                </c:pt>
                <c:pt idx="38">
                  <c:v>37</c:v>
                </c:pt>
                <c:pt idx="39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305-4776-8A3F-476ED440B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4216592"/>
        <c:axId val="633394256"/>
      </c:lineChart>
      <c:dateAx>
        <c:axId val="63421659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33394256"/>
        <c:crosses val="autoZero"/>
        <c:auto val="1"/>
        <c:lblOffset val="100"/>
        <c:baseTimeUnit val="days"/>
      </c:dateAx>
      <c:valAx>
        <c:axId val="633394256"/>
        <c:scaling>
          <c:orientation val="minMax"/>
          <c:max val="42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  <a:latin typeface="Franklin Gothic Book" panose="020B0503020102020204" pitchFamily="34" charset="0"/>
                  </a:rPr>
                  <a:t>Weighted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34216592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1.7777893453792003E-2"/>
          <c:y val="0.89418098754874076"/>
          <c:w val="0.9585938730817104"/>
          <c:h val="9.37063359471493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Effective COVID Outpatient</a:t>
            </a:r>
            <a:r>
              <a:rPr lang="en-US" sz="2000" baseline="0" dirty="0"/>
              <a:t> Treatment </a:t>
            </a:r>
            <a:r>
              <a:rPr lang="en-US" sz="2000" b="1" u="sng" dirty="0"/>
              <a:t>Inventory</a:t>
            </a:r>
            <a:r>
              <a:rPr lang="en-US" sz="2000" dirty="0"/>
              <a:t> by Week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82718700070584"/>
          <c:y val="8.6005781398008657E-2"/>
          <c:w val="0.67633530179797086"/>
          <c:h val="0.683675560540216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BAM/ETE INVENTORY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9/15/2021</c:v>
                </c:pt>
                <c:pt idx="1">
                  <c:v>9/22/2021</c:v>
                </c:pt>
                <c:pt idx="2">
                  <c:v>9/29/2021</c:v>
                </c:pt>
                <c:pt idx="3">
                  <c:v>10/6/2021</c:v>
                </c:pt>
                <c:pt idx="4">
                  <c:v>10/13/2021</c:v>
                </c:pt>
                <c:pt idx="5">
                  <c:v>10/20/2021</c:v>
                </c:pt>
                <c:pt idx="6">
                  <c:v>10/27/2021</c:v>
                </c:pt>
                <c:pt idx="7">
                  <c:v>11/3/2021</c:v>
                </c:pt>
                <c:pt idx="8">
                  <c:v>11/10/2021</c:v>
                </c:pt>
                <c:pt idx="9">
                  <c:v>11/17/2021</c:v>
                </c:pt>
                <c:pt idx="10">
                  <c:v>11/24/2021</c:v>
                </c:pt>
                <c:pt idx="11">
                  <c:v>12/1/2021</c:v>
                </c:pt>
                <c:pt idx="12">
                  <c:v>12/8/2021</c:v>
                </c:pt>
                <c:pt idx="13">
                  <c:v>12/15/2021</c:v>
                </c:pt>
                <c:pt idx="14">
                  <c:v>12/22/2021</c:v>
                </c:pt>
                <c:pt idx="15">
                  <c:v>12/29/2021</c:v>
                </c:pt>
                <c:pt idx="16">
                  <c:v>1/5/2022</c:v>
                </c:pt>
                <c:pt idx="17">
                  <c:v>1/12/2022</c:v>
                </c:pt>
                <c:pt idx="18">
                  <c:v>1/19/2022</c:v>
                </c:pt>
                <c:pt idx="19">
                  <c:v>1/26/2022</c:v>
                </c:pt>
                <c:pt idx="20">
                  <c:v>2/2/2022</c:v>
                </c:pt>
              </c:strCache>
            </c:strRef>
          </c:cat>
          <c:val>
            <c:numRef>
              <c:f>Sheet1!$G$2:$G$22</c:f>
              <c:numCache>
                <c:formatCode>General</c:formatCode>
                <c:ptCount val="21"/>
                <c:pt idx="0">
                  <c:v>609</c:v>
                </c:pt>
                <c:pt idx="1">
                  <c:v>298</c:v>
                </c:pt>
                <c:pt idx="2">
                  <c:v>432</c:v>
                </c:pt>
                <c:pt idx="3">
                  <c:v>548</c:v>
                </c:pt>
                <c:pt idx="4">
                  <c:v>755</c:v>
                </c:pt>
                <c:pt idx="5">
                  <c:v>778</c:v>
                </c:pt>
                <c:pt idx="6">
                  <c:v>1009</c:v>
                </c:pt>
                <c:pt idx="7">
                  <c:v>1158</c:v>
                </c:pt>
                <c:pt idx="8">
                  <c:v>1111</c:v>
                </c:pt>
                <c:pt idx="9">
                  <c:v>1106</c:v>
                </c:pt>
                <c:pt idx="10">
                  <c:v>1513</c:v>
                </c:pt>
                <c:pt idx="11">
                  <c:v>1305</c:v>
                </c:pt>
                <c:pt idx="12" formatCode="#,##0">
                  <c:v>1807</c:v>
                </c:pt>
                <c:pt idx="13">
                  <c:v>2852</c:v>
                </c:pt>
                <c:pt idx="14">
                  <c:v>2951</c:v>
                </c:pt>
                <c:pt idx="15">
                  <c:v>2534</c:v>
                </c:pt>
                <c:pt idx="16" formatCode="#,##0">
                  <c:v>1831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8085-4342-B03B-1256471123C3}"/>
            </c:ext>
          </c:extLst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REGEN-COV INVENTORY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9/15/2021</c:v>
                </c:pt>
                <c:pt idx="1">
                  <c:v>9/22/2021</c:v>
                </c:pt>
                <c:pt idx="2">
                  <c:v>9/29/2021</c:v>
                </c:pt>
                <c:pt idx="3">
                  <c:v>10/6/2021</c:v>
                </c:pt>
                <c:pt idx="4">
                  <c:v>10/13/2021</c:v>
                </c:pt>
                <c:pt idx="5">
                  <c:v>10/20/2021</c:v>
                </c:pt>
                <c:pt idx="6">
                  <c:v>10/27/2021</c:v>
                </c:pt>
                <c:pt idx="7">
                  <c:v>11/3/2021</c:v>
                </c:pt>
                <c:pt idx="8">
                  <c:v>11/10/2021</c:v>
                </c:pt>
                <c:pt idx="9">
                  <c:v>11/17/2021</c:v>
                </c:pt>
                <c:pt idx="10">
                  <c:v>11/24/2021</c:v>
                </c:pt>
                <c:pt idx="11">
                  <c:v>12/1/2021</c:v>
                </c:pt>
                <c:pt idx="12">
                  <c:v>12/8/2021</c:v>
                </c:pt>
                <c:pt idx="13">
                  <c:v>12/15/2021</c:v>
                </c:pt>
                <c:pt idx="14">
                  <c:v>12/22/2021</c:v>
                </c:pt>
                <c:pt idx="15">
                  <c:v>12/29/2021</c:v>
                </c:pt>
                <c:pt idx="16">
                  <c:v>1/5/2022</c:v>
                </c:pt>
                <c:pt idx="17">
                  <c:v>1/12/2022</c:v>
                </c:pt>
                <c:pt idx="18">
                  <c:v>1/19/2022</c:v>
                </c:pt>
                <c:pt idx="19">
                  <c:v>1/26/2022</c:v>
                </c:pt>
                <c:pt idx="20">
                  <c:v>2/2/2022</c:v>
                </c:pt>
              </c:strCache>
            </c:strRef>
          </c:cat>
          <c:val>
            <c:numRef>
              <c:f>Sheet1!$H$2:$H$22</c:f>
              <c:numCache>
                <c:formatCode>General</c:formatCode>
                <c:ptCount val="21"/>
                <c:pt idx="0">
                  <c:v>1280</c:v>
                </c:pt>
                <c:pt idx="1">
                  <c:v>1117</c:v>
                </c:pt>
                <c:pt idx="2">
                  <c:v>1456</c:v>
                </c:pt>
                <c:pt idx="3">
                  <c:v>1380</c:v>
                </c:pt>
                <c:pt idx="4">
                  <c:v>1495</c:v>
                </c:pt>
                <c:pt idx="5">
                  <c:v>1097</c:v>
                </c:pt>
                <c:pt idx="6">
                  <c:v>1462</c:v>
                </c:pt>
                <c:pt idx="7">
                  <c:v>1412</c:v>
                </c:pt>
                <c:pt idx="8">
                  <c:v>1384</c:v>
                </c:pt>
                <c:pt idx="9">
                  <c:v>1070</c:v>
                </c:pt>
                <c:pt idx="10">
                  <c:v>2044</c:v>
                </c:pt>
                <c:pt idx="11">
                  <c:v>1414</c:v>
                </c:pt>
                <c:pt idx="12">
                  <c:v>2132</c:v>
                </c:pt>
                <c:pt idx="13">
                  <c:v>1541</c:v>
                </c:pt>
                <c:pt idx="14">
                  <c:v>2051</c:v>
                </c:pt>
                <c:pt idx="15">
                  <c:v>1556</c:v>
                </c:pt>
                <c:pt idx="16">
                  <c:v>1270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8085-4342-B03B-1256471123C3}"/>
            </c:ext>
          </c:extLst>
        </c:ser>
        <c:ser>
          <c:idx val="2"/>
          <c:order val="2"/>
          <c:tx>
            <c:strRef>
              <c:f>Sheet1!$I$1</c:f>
              <c:strCache>
                <c:ptCount val="1"/>
                <c:pt idx="0">
                  <c:v>SOTROVIMAB INVENTORY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9/15/2021</c:v>
                </c:pt>
                <c:pt idx="1">
                  <c:v>9/22/2021</c:v>
                </c:pt>
                <c:pt idx="2">
                  <c:v>9/29/2021</c:v>
                </c:pt>
                <c:pt idx="3">
                  <c:v>10/6/2021</c:v>
                </c:pt>
                <c:pt idx="4">
                  <c:v>10/13/2021</c:v>
                </c:pt>
                <c:pt idx="5">
                  <c:v>10/20/2021</c:v>
                </c:pt>
                <c:pt idx="6">
                  <c:v>10/27/2021</c:v>
                </c:pt>
                <c:pt idx="7">
                  <c:v>11/3/2021</c:v>
                </c:pt>
                <c:pt idx="8">
                  <c:v>11/10/2021</c:v>
                </c:pt>
                <c:pt idx="9">
                  <c:v>11/17/2021</c:v>
                </c:pt>
                <c:pt idx="10">
                  <c:v>11/24/2021</c:v>
                </c:pt>
                <c:pt idx="11">
                  <c:v>12/1/2021</c:v>
                </c:pt>
                <c:pt idx="12">
                  <c:v>12/8/2021</c:v>
                </c:pt>
                <c:pt idx="13">
                  <c:v>12/15/2021</c:v>
                </c:pt>
                <c:pt idx="14">
                  <c:v>12/22/2021</c:v>
                </c:pt>
                <c:pt idx="15">
                  <c:v>12/29/2021</c:v>
                </c:pt>
                <c:pt idx="16">
                  <c:v>1/5/2022</c:v>
                </c:pt>
                <c:pt idx="17">
                  <c:v>1/12/2022</c:v>
                </c:pt>
                <c:pt idx="18">
                  <c:v>1/19/2022</c:v>
                </c:pt>
                <c:pt idx="19">
                  <c:v>1/26/2022</c:v>
                </c:pt>
                <c:pt idx="20">
                  <c:v>2/2/2022</c:v>
                </c:pt>
              </c:strCache>
            </c:strRef>
          </c:cat>
          <c:val>
            <c:numRef>
              <c:f>Sheet1!$I$2:$I$22</c:f>
              <c:numCache>
                <c:formatCode>General</c:formatCode>
                <c:ptCount val="21"/>
                <c:pt idx="6">
                  <c:v>189</c:v>
                </c:pt>
                <c:pt idx="7">
                  <c:v>411</c:v>
                </c:pt>
                <c:pt idx="8">
                  <c:v>771</c:v>
                </c:pt>
                <c:pt idx="9">
                  <c:v>757</c:v>
                </c:pt>
                <c:pt idx="10">
                  <c:v>948</c:v>
                </c:pt>
                <c:pt idx="11">
                  <c:v>1001</c:v>
                </c:pt>
                <c:pt idx="12">
                  <c:v>772</c:v>
                </c:pt>
                <c:pt idx="13">
                  <c:v>768</c:v>
                </c:pt>
                <c:pt idx="14">
                  <c:v>686</c:v>
                </c:pt>
                <c:pt idx="15">
                  <c:v>953</c:v>
                </c:pt>
                <c:pt idx="16">
                  <c:v>1312</c:v>
                </c:pt>
                <c:pt idx="17">
                  <c:v>727</c:v>
                </c:pt>
                <c:pt idx="18">
                  <c:v>416</c:v>
                </c:pt>
                <c:pt idx="19">
                  <c:v>334</c:v>
                </c:pt>
                <c:pt idx="20">
                  <c:v>667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8085-4342-B03B-1256471123C3}"/>
            </c:ext>
          </c:extLst>
        </c:ser>
        <c:ser>
          <c:idx val="3"/>
          <c:order val="3"/>
          <c:tx>
            <c:strRef>
              <c:f>Sheet1!$J$1</c:f>
              <c:strCache>
                <c:ptCount val="1"/>
                <c:pt idx="0">
                  <c:v>PAXLOVID INVENTORY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9/15/2021</c:v>
                </c:pt>
                <c:pt idx="1">
                  <c:v>9/22/2021</c:v>
                </c:pt>
                <c:pt idx="2">
                  <c:v>9/29/2021</c:v>
                </c:pt>
                <c:pt idx="3">
                  <c:v>10/6/2021</c:v>
                </c:pt>
                <c:pt idx="4">
                  <c:v>10/13/2021</c:v>
                </c:pt>
                <c:pt idx="5">
                  <c:v>10/20/2021</c:v>
                </c:pt>
                <c:pt idx="6">
                  <c:v>10/27/2021</c:v>
                </c:pt>
                <c:pt idx="7">
                  <c:v>11/3/2021</c:v>
                </c:pt>
                <c:pt idx="8">
                  <c:v>11/10/2021</c:v>
                </c:pt>
                <c:pt idx="9">
                  <c:v>11/17/2021</c:v>
                </c:pt>
                <c:pt idx="10">
                  <c:v>11/24/2021</c:v>
                </c:pt>
                <c:pt idx="11">
                  <c:v>12/1/2021</c:v>
                </c:pt>
                <c:pt idx="12">
                  <c:v>12/8/2021</c:v>
                </c:pt>
                <c:pt idx="13">
                  <c:v>12/15/2021</c:v>
                </c:pt>
                <c:pt idx="14">
                  <c:v>12/22/2021</c:v>
                </c:pt>
                <c:pt idx="15">
                  <c:v>12/29/2021</c:v>
                </c:pt>
                <c:pt idx="16">
                  <c:v>1/5/2022</c:v>
                </c:pt>
                <c:pt idx="17">
                  <c:v>1/12/2022</c:v>
                </c:pt>
                <c:pt idx="18">
                  <c:v>1/19/2022</c:v>
                </c:pt>
                <c:pt idx="19">
                  <c:v>1/26/2022</c:v>
                </c:pt>
                <c:pt idx="20">
                  <c:v>2/2/2022</c:v>
                </c:pt>
              </c:strCache>
            </c:strRef>
          </c:cat>
          <c:val>
            <c:numRef>
              <c:f>Sheet1!$J$2:$J$22</c:f>
              <c:numCache>
                <c:formatCode>General</c:formatCode>
                <c:ptCount val="21"/>
                <c:pt idx="16">
                  <c:v>323</c:v>
                </c:pt>
                <c:pt idx="17">
                  <c:v>242</c:v>
                </c:pt>
                <c:pt idx="18">
                  <c:v>194</c:v>
                </c:pt>
                <c:pt idx="19">
                  <c:v>343</c:v>
                </c:pt>
                <c:pt idx="20">
                  <c:v>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85-4342-B03B-1256471123C3}"/>
            </c:ext>
          </c:extLst>
        </c:ser>
        <c:ser>
          <c:idx val="4"/>
          <c:order val="4"/>
          <c:tx>
            <c:strRef>
              <c:f>Sheet1!$K$1</c:f>
              <c:strCache>
                <c:ptCount val="1"/>
                <c:pt idx="0">
                  <c:v>MOLNUPIRAVIR INVENTORY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9/15/2021</c:v>
                </c:pt>
                <c:pt idx="1">
                  <c:v>9/22/2021</c:v>
                </c:pt>
                <c:pt idx="2">
                  <c:v>9/29/2021</c:v>
                </c:pt>
                <c:pt idx="3">
                  <c:v>10/6/2021</c:v>
                </c:pt>
                <c:pt idx="4">
                  <c:v>10/13/2021</c:v>
                </c:pt>
                <c:pt idx="5">
                  <c:v>10/20/2021</c:v>
                </c:pt>
                <c:pt idx="6">
                  <c:v>10/27/2021</c:v>
                </c:pt>
                <c:pt idx="7">
                  <c:v>11/3/2021</c:v>
                </c:pt>
                <c:pt idx="8">
                  <c:v>11/10/2021</c:v>
                </c:pt>
                <c:pt idx="9">
                  <c:v>11/17/2021</c:v>
                </c:pt>
                <c:pt idx="10">
                  <c:v>11/24/2021</c:v>
                </c:pt>
                <c:pt idx="11">
                  <c:v>12/1/2021</c:v>
                </c:pt>
                <c:pt idx="12">
                  <c:v>12/8/2021</c:v>
                </c:pt>
                <c:pt idx="13">
                  <c:v>12/15/2021</c:v>
                </c:pt>
                <c:pt idx="14">
                  <c:v>12/22/2021</c:v>
                </c:pt>
                <c:pt idx="15">
                  <c:v>12/29/2021</c:v>
                </c:pt>
                <c:pt idx="16">
                  <c:v>1/5/2022</c:v>
                </c:pt>
                <c:pt idx="17">
                  <c:v>1/12/2022</c:v>
                </c:pt>
                <c:pt idx="18">
                  <c:v>1/19/2022</c:v>
                </c:pt>
                <c:pt idx="19">
                  <c:v>1/26/2022</c:v>
                </c:pt>
                <c:pt idx="20">
                  <c:v>2/2/2022</c:v>
                </c:pt>
              </c:strCache>
            </c:strRef>
          </c:cat>
          <c:val>
            <c:numRef>
              <c:f>Sheet1!$K$2:$K$22</c:f>
              <c:numCache>
                <c:formatCode>General</c:formatCode>
                <c:ptCount val="21"/>
                <c:pt idx="16">
                  <c:v>1534</c:v>
                </c:pt>
                <c:pt idx="17">
                  <c:v>1482</c:v>
                </c:pt>
                <c:pt idx="18">
                  <c:v>1148</c:v>
                </c:pt>
                <c:pt idx="19">
                  <c:v>2552</c:v>
                </c:pt>
                <c:pt idx="20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85-4342-B03B-1256471123C3}"/>
            </c:ext>
          </c:extLst>
        </c:ser>
        <c:ser>
          <c:idx val="5"/>
          <c:order val="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9/15/2021</c:v>
                </c:pt>
                <c:pt idx="1">
                  <c:v>9/22/2021</c:v>
                </c:pt>
                <c:pt idx="2">
                  <c:v>9/29/2021</c:v>
                </c:pt>
                <c:pt idx="3">
                  <c:v>10/6/2021</c:v>
                </c:pt>
                <c:pt idx="4">
                  <c:v>10/13/2021</c:v>
                </c:pt>
                <c:pt idx="5">
                  <c:v>10/20/2021</c:v>
                </c:pt>
                <c:pt idx="6">
                  <c:v>10/27/2021</c:v>
                </c:pt>
                <c:pt idx="7">
                  <c:v>11/3/2021</c:v>
                </c:pt>
                <c:pt idx="8">
                  <c:v>11/10/2021</c:v>
                </c:pt>
                <c:pt idx="9">
                  <c:v>11/17/2021</c:v>
                </c:pt>
                <c:pt idx="10">
                  <c:v>11/24/2021</c:v>
                </c:pt>
                <c:pt idx="11">
                  <c:v>12/1/2021</c:v>
                </c:pt>
                <c:pt idx="12">
                  <c:v>12/8/2021</c:v>
                </c:pt>
                <c:pt idx="13">
                  <c:v>12/15/2021</c:v>
                </c:pt>
                <c:pt idx="14">
                  <c:v>12/22/2021</c:v>
                </c:pt>
                <c:pt idx="15">
                  <c:v>12/29/2021</c:v>
                </c:pt>
                <c:pt idx="16">
                  <c:v>1/5/2022</c:v>
                </c:pt>
                <c:pt idx="17">
                  <c:v>1/12/2022</c:v>
                </c:pt>
                <c:pt idx="18">
                  <c:v>1/19/2022</c:v>
                </c:pt>
                <c:pt idx="19">
                  <c:v>1/26/2022</c:v>
                </c:pt>
                <c:pt idx="20">
                  <c:v>2/2/2022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85-4342-B03B-1256471123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784667440"/>
        <c:axId val="784664488"/>
      </c:barChart>
      <c:catAx>
        <c:axId val="78466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664488"/>
        <c:crosses val="autoZero"/>
        <c:auto val="1"/>
        <c:lblAlgn val="ctr"/>
        <c:lblOffset val="100"/>
        <c:noMultiLvlLbl val="1"/>
      </c:catAx>
      <c:valAx>
        <c:axId val="784664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Quantity</a:t>
                </a:r>
              </a:p>
            </c:rich>
          </c:tx>
          <c:layout>
            <c:manualLayout>
              <c:xMode val="edge"/>
              <c:yMode val="edge"/>
              <c:x val="1.2518579491110744E-2"/>
              <c:y val="0.376551910177894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66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9935294544331714"/>
          <c:y val="0.21158045018286076"/>
          <c:w val="0.19430843871074219"/>
          <c:h val="0.203095786833437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0.27705</cdr:x>
      <cdr:y>0.5</cdr:y>
    </cdr:from>
    <cdr:to>
      <cdr:x>0.69505</cdr:x>
      <cdr:y>0.58228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AF8F213B-B3DC-C842-A083-648BEFAF0F60}"/>
            </a:ext>
          </a:extLst>
        </cdr:cNvPr>
        <cdr:cNvSpPr txBox="1"/>
      </cdr:nvSpPr>
      <cdr:spPr>
        <a:xfrm xmlns:a="http://schemas.openxmlformats.org/drawingml/2006/main">
          <a:off x="1453774" y="2331532"/>
          <a:ext cx="2193436" cy="383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latin typeface="Franklin Gothic Book" panose="020B0503020102020204" pitchFamily="34" charset="0"/>
            </a:rPr>
            <a:t>Contingency Level 1</a:t>
          </a:r>
        </a:p>
      </cdr:txBody>
    </cdr:sp>
  </cdr:relSizeAnchor>
  <cdr:relSizeAnchor xmlns:cdr="http://schemas.openxmlformats.org/drawingml/2006/chartDrawing">
    <cdr:from>
      <cdr:x>0.28911</cdr:x>
      <cdr:y>0.30276</cdr:y>
    </cdr:from>
    <cdr:to>
      <cdr:x>0.67475</cdr:x>
      <cdr:y>0.35722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607D7F75-80B4-FB4B-9168-4676350599DB}"/>
            </a:ext>
          </a:extLst>
        </cdr:cNvPr>
        <cdr:cNvSpPr txBox="1"/>
      </cdr:nvSpPr>
      <cdr:spPr>
        <a:xfrm xmlns:a="http://schemas.openxmlformats.org/drawingml/2006/main">
          <a:off x="1517073" y="1411772"/>
          <a:ext cx="2023629" cy="253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latin typeface="Franklin Gothic Book" panose="020B0503020102020204" pitchFamily="34" charset="0"/>
            </a:rPr>
            <a:t>Contingency Level 2</a:t>
          </a:r>
        </a:p>
      </cdr:txBody>
    </cdr:sp>
  </cdr:relSizeAnchor>
  <cdr:relSizeAnchor xmlns:cdr="http://schemas.openxmlformats.org/drawingml/2006/chartDrawing">
    <cdr:from>
      <cdr:x>0.29901</cdr:x>
      <cdr:y>0.20282</cdr:y>
    </cdr:from>
    <cdr:to>
      <cdr:x>0.76526</cdr:x>
      <cdr:y>0.28145</cdr:y>
    </cdr:to>
    <cdr:sp macro="" textlink="">
      <cdr:nvSpPr>
        <cdr:cNvPr id="7" name="TextBox 3">
          <a:extLst xmlns:a="http://schemas.openxmlformats.org/drawingml/2006/main">
            <a:ext uri="{FF2B5EF4-FFF2-40B4-BE49-F238E27FC236}">
              <a16:creationId xmlns:a16="http://schemas.microsoft.com/office/drawing/2014/main" id="{1D4E34D6-A108-F745-8FFB-C9928EBCFFA6}"/>
            </a:ext>
          </a:extLst>
        </cdr:cNvPr>
        <cdr:cNvSpPr txBox="1"/>
      </cdr:nvSpPr>
      <cdr:spPr>
        <a:xfrm xmlns:a="http://schemas.openxmlformats.org/drawingml/2006/main">
          <a:off x="1569029" y="945771"/>
          <a:ext cx="2446602" cy="366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Franklin Gothic Book" panose="020B0503020102020204" pitchFamily="34" charset="0"/>
            </a:rPr>
            <a:t>Crisis</a:t>
          </a:r>
          <a:r>
            <a:rPr lang="en-US" sz="1600" baseline="0" dirty="0">
              <a:latin typeface="Franklin Gothic Book" panose="020B0503020102020204" pitchFamily="34" charset="0"/>
            </a:rPr>
            <a:t> Standards of Care</a:t>
          </a:r>
          <a:endParaRPr lang="en-US" sz="1600" dirty="0">
            <a:latin typeface="Franklin Gothic Book" panose="020B0503020102020204" pitchFamily="34" charset="0"/>
          </a:endParaRPr>
        </a:p>
      </cdr:txBody>
    </cdr:sp>
  </cdr:relSizeAnchor>
  <cdr:relSizeAnchor xmlns:cdr="http://schemas.openxmlformats.org/drawingml/2006/chartDrawing">
    <cdr:from>
      <cdr:x>0.55842</cdr:x>
      <cdr:y>0.42961</cdr:y>
    </cdr:from>
    <cdr:to>
      <cdr:x>0.93519</cdr:x>
      <cdr:y>0.50354</cdr:y>
    </cdr:to>
    <cdr:sp macro="" textlink="">
      <cdr:nvSpPr>
        <cdr:cNvPr id="8" name="Speech Bubble: Rectangle 7">
          <a:extLst xmlns:a="http://schemas.openxmlformats.org/drawingml/2006/main">
            <a:ext uri="{FF2B5EF4-FFF2-40B4-BE49-F238E27FC236}">
              <a16:creationId xmlns:a16="http://schemas.microsoft.com/office/drawing/2014/main" id="{8D3CE903-255E-4F91-8314-A9AF0DBD08F8}"/>
            </a:ext>
          </a:extLst>
        </cdr:cNvPr>
        <cdr:cNvSpPr/>
      </cdr:nvSpPr>
      <cdr:spPr>
        <a:xfrm xmlns:a="http://schemas.openxmlformats.org/drawingml/2006/main">
          <a:off x="2930237" y="2003319"/>
          <a:ext cx="1977085" cy="344700"/>
        </a:xfrm>
        <a:prstGeom xmlns:a="http://schemas.openxmlformats.org/drawingml/2006/main" prst="wedgeRectCallout">
          <a:avLst>
            <a:gd name="adj1" fmla="val 59065"/>
            <a:gd name="adj2" fmla="val -289233"/>
          </a:avLst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solidFill>
                <a:sysClr val="windowText" lastClr="000000"/>
              </a:solidFill>
              <a:latin typeface="Franklin Gothic Book" panose="020B0503020102020204" pitchFamily="34" charset="0"/>
            </a:rPr>
            <a:t>2/1/22:</a:t>
          </a:r>
          <a:r>
            <a:rPr lang="en-US" sz="1600" baseline="0" dirty="0">
              <a:solidFill>
                <a:sysClr val="windowText" lastClr="000000"/>
              </a:solidFill>
              <a:latin typeface="Franklin Gothic Book" panose="020B0503020102020204" pitchFamily="34" charset="0"/>
            </a:rPr>
            <a:t> 37.0</a:t>
          </a:r>
          <a:endParaRPr lang="en-US" sz="1600" dirty="0">
            <a:solidFill>
              <a:sysClr val="windowText" lastClr="000000"/>
            </a:solidFill>
            <a:latin typeface="Franklin Gothic Book" panose="020B05030201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AE6F9-A7DA-4303-9885-7B84F8554726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BCA8B-E0EA-4C18-903A-E9EC50CB2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4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72069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B9832-A440-4956-874D-23CB3CA00478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FD747F-7DC1-4B18-BFC2-35509D97DD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3149"/>
            <a:ext cx="10372725" cy="156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962C551-204F-4F30-B27D-6CE56E9EA327}"/>
              </a:ext>
            </a:extLst>
          </p:cNvPr>
          <p:cNvSpPr/>
          <p:nvPr userDrawn="1"/>
        </p:nvSpPr>
        <p:spPr>
          <a:xfrm>
            <a:off x="10048568" y="0"/>
            <a:ext cx="2143432" cy="11897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5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ABF7B-085D-4CD9-98FC-BA5E2972C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317A4-6907-458A-8539-3230783C4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53125"/>
            <a:ext cx="15716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62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ABF7B-085D-4CD9-98FC-BA5E2972C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46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ABF7B-085D-4CD9-98FC-BA5E2972C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989A0-CEBB-409D-8949-9E039DB025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64080"/>
            <a:ext cx="12192000" cy="10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74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9cac7d13b_0_59"/>
          <p:cNvSpPr txBox="1"/>
          <p:nvPr/>
        </p:nvSpPr>
        <p:spPr>
          <a:xfrm>
            <a:off x="0" y="6465897"/>
            <a:ext cx="10820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1190 S. St. Francis Drive • Santa Fe, NM 87505 • Phone: 505-827-2613 • Fax: 505-827-2530 • nmhealth.org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1F5A2A-D585-1244-847B-58EB9F760D2B}"/>
              </a:ext>
            </a:extLst>
          </p:cNvPr>
          <p:cNvSpPr/>
          <p:nvPr userDrawn="1"/>
        </p:nvSpPr>
        <p:spPr>
          <a:xfrm>
            <a:off x="227763" y="145803"/>
            <a:ext cx="11964237" cy="1572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Google Shape;49;gca282fc2f5_0_86">
            <a:extLst>
              <a:ext uri="{FF2B5EF4-FFF2-40B4-BE49-F238E27FC236}">
                <a16:creationId xmlns:a16="http://schemas.microsoft.com/office/drawing/2014/main" id="{9AAAA22E-4866-A04D-AD89-E4DAB117E8B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3820" y="412082"/>
            <a:ext cx="10363200" cy="103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 Thin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361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72069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B9832-A440-4956-874D-23CB3CA00478}"/>
              </a:ext>
            </a:extLst>
          </p:cNvPr>
          <p:cNvSpPr txBox="1"/>
          <p:nvPr/>
        </p:nvSpPr>
        <p:spPr>
          <a:xfrm>
            <a:off x="0" y="6611781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FD747F-7DC1-4B18-BFC2-35509D97D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50"/>
            <a:ext cx="10372725" cy="156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962C551-204F-4F30-B27D-6CE56E9EA327}"/>
              </a:ext>
            </a:extLst>
          </p:cNvPr>
          <p:cNvSpPr/>
          <p:nvPr/>
        </p:nvSpPr>
        <p:spPr>
          <a:xfrm>
            <a:off x="10048568" y="2"/>
            <a:ext cx="2143432" cy="11897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39105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CB3C0-5C46-48A2-A1FD-539523513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70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3341E-1B61-466D-8AC2-BF5F9E3EDECF}"/>
              </a:ext>
            </a:extLst>
          </p:cNvPr>
          <p:cNvSpPr txBox="1"/>
          <p:nvPr/>
        </p:nvSpPr>
        <p:spPr>
          <a:xfrm>
            <a:off x="1672301" y="6454945"/>
            <a:ext cx="8718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115958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448B42-3BFF-419D-BD97-908EF8E47B3C}"/>
              </a:ext>
            </a:extLst>
          </p:cNvPr>
          <p:cNvSpPr/>
          <p:nvPr/>
        </p:nvSpPr>
        <p:spPr>
          <a:xfrm>
            <a:off x="10048568" y="2"/>
            <a:ext cx="2143432" cy="11897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910012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9C34D75-E17C-4752-B575-6EB6569FC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70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DAC80-C41D-4B2B-8E30-995E4C0CC34F}"/>
              </a:ext>
            </a:extLst>
          </p:cNvPr>
          <p:cNvSpPr txBox="1"/>
          <p:nvPr/>
        </p:nvSpPr>
        <p:spPr>
          <a:xfrm>
            <a:off x="1673552" y="6454945"/>
            <a:ext cx="8710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90467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ABF7B-085D-4CD9-98FC-BA5E2972C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C7408-64AB-472B-AC49-53290E84A7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7" y="5855854"/>
            <a:ext cx="1847092" cy="100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5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916319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2C79640-84E6-4FFB-A42C-86B7431250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57684" y="0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B534D4-FB0F-450D-BAC0-FC90F43D6BD2}"/>
              </a:ext>
            </a:extLst>
          </p:cNvPr>
          <p:cNvSpPr txBox="1"/>
          <p:nvPr/>
        </p:nvSpPr>
        <p:spPr>
          <a:xfrm>
            <a:off x="1676762" y="6454945"/>
            <a:ext cx="8646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63944128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F30E693-44FE-446E-AE85-B7B2DD2EA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70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4E522-0844-4148-9539-0AFE902F3227}"/>
              </a:ext>
            </a:extLst>
          </p:cNvPr>
          <p:cNvSpPr txBox="1"/>
          <p:nvPr/>
        </p:nvSpPr>
        <p:spPr>
          <a:xfrm>
            <a:off x="1649665" y="6454945"/>
            <a:ext cx="8646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272904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CB3C0-5C46-48A2-A1FD-539523513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69"/>
            <a:ext cx="1592232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3341E-1B61-466D-8AC2-BF5F9E3EDECF}"/>
              </a:ext>
            </a:extLst>
          </p:cNvPr>
          <p:cNvSpPr txBox="1"/>
          <p:nvPr userDrawn="1"/>
        </p:nvSpPr>
        <p:spPr>
          <a:xfrm>
            <a:off x="1672300" y="6454944"/>
            <a:ext cx="8718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050107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FF015D8-B942-494C-84B9-D339283D9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70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4868E-5D98-4D60-AF43-E5B50721F219}"/>
              </a:ext>
            </a:extLst>
          </p:cNvPr>
          <p:cNvSpPr txBox="1"/>
          <p:nvPr/>
        </p:nvSpPr>
        <p:spPr>
          <a:xfrm>
            <a:off x="1684602" y="6454945"/>
            <a:ext cx="8646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6461395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1564"/>
            <a:ext cx="6172200" cy="4549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F629196-C51B-47EC-BC81-5A6745A43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70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CC0447-D206-4940-B07D-C257E05EB468}"/>
              </a:ext>
            </a:extLst>
          </p:cNvPr>
          <p:cNvSpPr txBox="1"/>
          <p:nvPr/>
        </p:nvSpPr>
        <p:spPr>
          <a:xfrm>
            <a:off x="1664281" y="6454945"/>
            <a:ext cx="8646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113074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76217"/>
            <a:ext cx="6172200" cy="44848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9662" y="6485015"/>
            <a:ext cx="8646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C0806A5-D7A5-4707-987B-441451DFE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47574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9099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F17D-CFF1-4F35-9268-5E529218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849"/>
            <a:ext cx="914630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217F02-268A-4653-BC51-B0FBF4DA3F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57684" y="6550642"/>
            <a:ext cx="1592232" cy="25493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F31FD1-7176-4411-8443-CB945B712C66}"/>
              </a:ext>
            </a:extLst>
          </p:cNvPr>
          <p:cNvSpPr txBox="1"/>
          <p:nvPr/>
        </p:nvSpPr>
        <p:spPr>
          <a:xfrm>
            <a:off x="1651444" y="120319"/>
            <a:ext cx="10066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55901139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ABF7B-085D-4CD9-98FC-BA5E2972C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92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ABF7B-085D-4CD9-98FC-BA5E2972C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989A0-CEBB-409D-8949-9E039DB025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64081"/>
            <a:ext cx="12192000" cy="10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90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448B42-3BFF-419D-BD97-908EF8E47B3C}"/>
              </a:ext>
            </a:extLst>
          </p:cNvPr>
          <p:cNvSpPr/>
          <p:nvPr userDrawn="1"/>
        </p:nvSpPr>
        <p:spPr>
          <a:xfrm>
            <a:off x="10048568" y="0"/>
            <a:ext cx="2143432" cy="11897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10012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9C34D75-E17C-4752-B575-6EB6569FC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69"/>
            <a:ext cx="1592232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DAC80-C41D-4B2B-8E30-995E4C0CC34F}"/>
              </a:ext>
            </a:extLst>
          </p:cNvPr>
          <p:cNvSpPr txBox="1"/>
          <p:nvPr userDrawn="1"/>
        </p:nvSpPr>
        <p:spPr>
          <a:xfrm>
            <a:off x="1673551" y="6454944"/>
            <a:ext cx="8710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295058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916319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2C79640-84E6-4FFB-A42C-86B7431250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57684" y="0"/>
            <a:ext cx="1592232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B534D4-FB0F-450D-BAC0-FC90F43D6BD2}"/>
              </a:ext>
            </a:extLst>
          </p:cNvPr>
          <p:cNvSpPr txBox="1"/>
          <p:nvPr userDrawn="1"/>
        </p:nvSpPr>
        <p:spPr>
          <a:xfrm>
            <a:off x="1676761" y="6454944"/>
            <a:ext cx="8646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55207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F30E693-44FE-446E-AE85-B7B2DD2EA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69"/>
            <a:ext cx="1592232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4E522-0844-4148-9539-0AFE902F3227}"/>
              </a:ext>
            </a:extLst>
          </p:cNvPr>
          <p:cNvSpPr txBox="1"/>
          <p:nvPr userDrawn="1"/>
        </p:nvSpPr>
        <p:spPr>
          <a:xfrm>
            <a:off x="1649663" y="6454944"/>
            <a:ext cx="8646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7468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FF015D8-B942-494C-84B9-D339283D9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69"/>
            <a:ext cx="1592232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4868E-5D98-4D60-AF43-E5B50721F219}"/>
              </a:ext>
            </a:extLst>
          </p:cNvPr>
          <p:cNvSpPr txBox="1"/>
          <p:nvPr userDrawn="1"/>
        </p:nvSpPr>
        <p:spPr>
          <a:xfrm>
            <a:off x="1684601" y="6454944"/>
            <a:ext cx="8646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216807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1564"/>
            <a:ext cx="6172200" cy="4549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F629196-C51B-47EC-BC81-5A6745A43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69"/>
            <a:ext cx="1592232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CC0447-D206-4940-B07D-C257E05EB468}"/>
              </a:ext>
            </a:extLst>
          </p:cNvPr>
          <p:cNvSpPr txBox="1"/>
          <p:nvPr userDrawn="1"/>
        </p:nvSpPr>
        <p:spPr>
          <a:xfrm>
            <a:off x="1664279" y="6454944"/>
            <a:ext cx="8646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414918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76218"/>
            <a:ext cx="6172200" cy="44848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649661" y="6485014"/>
            <a:ext cx="8646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C0806A5-D7A5-4707-987B-441451DFE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47574"/>
            <a:ext cx="1592232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9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F17D-CFF1-4F35-9268-5E529218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848"/>
            <a:ext cx="914630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217F02-268A-4653-BC51-B0FBF4DA3F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57684" y="6550641"/>
            <a:ext cx="1592232" cy="2549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F31FD1-7176-4411-8443-CB945B712C66}"/>
              </a:ext>
            </a:extLst>
          </p:cNvPr>
          <p:cNvSpPr txBox="1"/>
          <p:nvPr userDrawn="1"/>
        </p:nvSpPr>
        <p:spPr>
          <a:xfrm>
            <a:off x="1651444" y="120318"/>
            <a:ext cx="10066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59283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4AC5D2-2829-49D1-AC0C-867D126B5575}"/>
              </a:ext>
            </a:extLst>
          </p:cNvPr>
          <p:cNvSpPr/>
          <p:nvPr userDrawn="1"/>
        </p:nvSpPr>
        <p:spPr>
          <a:xfrm>
            <a:off x="10048568" y="-10218"/>
            <a:ext cx="2143432" cy="11897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118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FABE6-FDD6-4734-B0A6-DABC24178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42724"/>
            <a:ext cx="1592232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2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4" r:id="rId10"/>
    <p:sldLayoutId id="2147483671" r:id="rId11"/>
    <p:sldLayoutId id="2147483673" r:id="rId12"/>
    <p:sldLayoutId id="214748370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4AC5D2-2829-49D1-AC0C-867D126B5575}"/>
              </a:ext>
            </a:extLst>
          </p:cNvPr>
          <p:cNvSpPr/>
          <p:nvPr/>
        </p:nvSpPr>
        <p:spPr>
          <a:xfrm>
            <a:off x="10048568" y="-10217"/>
            <a:ext cx="2143432" cy="11897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9118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FABE6-FDD6-4734-B0A6-DABC24178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42725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 (Body)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9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edia/releases/2022/acip-moderna-vote.html" TargetMode="External"/><Relationship Id="rId2" Type="http://schemas.openxmlformats.org/officeDocument/2006/relationships/hyperlink" Target="https://vaccinenm.org/public-dashboard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fizer.com/news/press-release/press-release-detail/pfizer-and-biontech-initiate-rolling-submission-emergenc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cdc.gov/mmwr/volumes/71/wr/mm7106e1.htm?s_cid=mm7106e1_e&amp;ACSTrackingID=USCDC_921-DM75021&amp;ACSTrackingLabel=MMWR%20Early%20Release%20-%20Vol.%2071%2C%20February%204%2C%202022&amp;deliveryName=USCDC_921-DM75021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tlantic.com/ideas/archive/2022/01/kids-masks-schools-weak-science/621133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vmodeling.nmhealth.org/medical-advisory-team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v.nmhealth.org/epidemiology-reports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34E5FC-91D1-436D-9258-97840C4A6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6465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E9D2D02-C3A0-4CC7-9FA6-43A652A7D948}"/>
              </a:ext>
            </a:extLst>
          </p:cNvPr>
          <p:cNvSpPr txBox="1">
            <a:spLocks/>
          </p:cNvSpPr>
          <p:nvPr/>
        </p:nvSpPr>
        <p:spPr>
          <a:xfrm>
            <a:off x="-30500" y="-9333"/>
            <a:ext cx="12241161" cy="5646556"/>
          </a:xfrm>
          <a:prstGeom prst="rect">
            <a:avLst/>
          </a:prstGeom>
          <a:solidFill>
            <a:srgbClr val="2C3886">
              <a:alpha val="73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 Thin"/>
              <a:buNone/>
              <a:defRPr sz="44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F5590C-3CDB-4742-BBA8-6B9169D8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527" y="1189703"/>
            <a:ext cx="1010510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COVID-19 Day 701 </a:t>
            </a:r>
            <a:br>
              <a:rPr lang="en-US" sz="7200" dirty="0">
                <a:solidFill>
                  <a:schemeClr val="bg1"/>
                </a:solidFill>
              </a:rPr>
            </a:br>
            <a:r>
              <a:rPr lang="en-US" sz="7200" dirty="0">
                <a:solidFill>
                  <a:schemeClr val="bg1"/>
                </a:solidFill>
              </a:rPr>
              <a:t>Press Update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CE911D-C21E-4BC0-AEEB-7D64C80DD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93" y="3098279"/>
            <a:ext cx="11232573" cy="226141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7000" dirty="0">
                <a:solidFill>
                  <a:schemeClr val="bg1"/>
                </a:solidFill>
              </a:rPr>
              <a:t>February 9, 2022</a:t>
            </a:r>
          </a:p>
          <a:p>
            <a:pPr marL="0" indent="0" algn="ctr">
              <a:buNone/>
            </a:pPr>
            <a:endParaRPr lang="en-US" sz="7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900" dirty="0">
                <a:solidFill>
                  <a:schemeClr val="bg1"/>
                </a:solidFill>
              </a:rPr>
              <a:t>DOH Acting Secretary David R. Scrase, M.D., M.H.S.A.</a:t>
            </a:r>
          </a:p>
          <a:p>
            <a:pPr marL="0" indent="0" algn="ctr">
              <a:buNone/>
            </a:pPr>
            <a:r>
              <a:rPr lang="en-US" sz="5900" dirty="0">
                <a:solidFill>
                  <a:schemeClr val="bg1"/>
                </a:solidFill>
              </a:rPr>
              <a:t>HSD Manager, Strategic Planning &amp; Special Projects Alex Castillo Smith</a:t>
            </a:r>
          </a:p>
          <a:p>
            <a:pPr marL="0" indent="0" algn="ctr">
              <a:buNone/>
            </a:pP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797092-69D0-4CBC-9705-6F6AA3182FBF}"/>
              </a:ext>
            </a:extLst>
          </p:cNvPr>
          <p:cNvSpPr/>
          <p:nvPr/>
        </p:nvSpPr>
        <p:spPr>
          <a:xfrm>
            <a:off x="10048568" y="0"/>
            <a:ext cx="2143432" cy="11897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94EC-B5E9-3B45-90AD-35ADCAA4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37" y="29369"/>
            <a:ext cx="9408390" cy="1325563"/>
          </a:xfrm>
        </p:spPr>
        <p:txBody>
          <a:bodyPr/>
          <a:lstStyle/>
          <a:p>
            <a:r>
              <a:rPr lang="en-US" dirty="0"/>
              <a:t>NM Crisis Standards of Care will be Renewed to Support our Hospitals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29701-6336-C84C-B9E9-1B6A25FFF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937" y="1513898"/>
            <a:ext cx="5489864" cy="4351338"/>
          </a:xfrm>
        </p:spPr>
        <p:txBody>
          <a:bodyPr/>
          <a:lstStyle/>
          <a:p>
            <a:r>
              <a:rPr lang="en-US" dirty="0"/>
              <a:t>NM hospitals are still operating at &gt;100% capacity, particularly in Albuquerque.</a:t>
            </a:r>
          </a:p>
          <a:p>
            <a:r>
              <a:rPr lang="en-US" dirty="0"/>
              <a:t>Crisis Standards of Care renewal will happen this week.</a:t>
            </a:r>
          </a:p>
          <a:p>
            <a:r>
              <a:rPr lang="en-US" dirty="0"/>
              <a:t>404 additional healthcare staff contracted by NMDOH to assist.</a:t>
            </a:r>
          </a:p>
          <a:p>
            <a:r>
              <a:rPr lang="en-US" dirty="0"/>
              <a:t>&gt;1,200 additional healthcare staff contracted by Albuquerque hospitals.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A82B2-4E54-B44F-BF54-AFE736A0D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86793FE-5354-C849-AFC0-57FAF72DF1B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2783758"/>
              </p:ext>
            </p:extLst>
          </p:nvPr>
        </p:nvGraphicFramePr>
        <p:xfrm>
          <a:off x="6172199" y="1513898"/>
          <a:ext cx="5247409" cy="4663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0047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3060E4-4F80-4482-8207-FB25996BC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232" y="1597025"/>
            <a:ext cx="2746903" cy="41615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4A4C8-9778-4D4D-844E-4DF9C3B9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89" y="156836"/>
            <a:ext cx="9408391" cy="1049483"/>
          </a:xfrm>
        </p:spPr>
        <p:txBody>
          <a:bodyPr>
            <a:normAutofit fontScale="90000"/>
          </a:bodyPr>
          <a:lstStyle/>
          <a:p>
            <a:r>
              <a:rPr lang="en-US" dirty="0"/>
              <a:t>Hospitals are Still Battling the Pandemic – Visit </a:t>
            </a:r>
            <a:r>
              <a:rPr lang="en-US" u="sng" dirty="0">
                <a:solidFill>
                  <a:srgbClr val="0070C0"/>
                </a:solidFill>
              </a:rPr>
              <a:t>FindaTestNM.org</a:t>
            </a:r>
            <a:r>
              <a:rPr lang="en-US" dirty="0"/>
              <a:t> for a COVID-19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94A3E-6176-4B8F-A9CD-0839F8FC9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389" y="1461944"/>
            <a:ext cx="8960429" cy="46271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Mail order or pick-up at-home COVID-19 tests for when you need them! </a:t>
            </a:r>
          </a:p>
          <a:p>
            <a:pPr lvl="1"/>
            <a:r>
              <a:rPr lang="en-US" dirty="0"/>
              <a:t>Free at-home tests are available for every New Mexico household, shipped to the home.</a:t>
            </a:r>
          </a:p>
          <a:p>
            <a:pPr lvl="1"/>
            <a:r>
              <a:rPr lang="en-US" dirty="0"/>
              <a:t>Free at-home COVID-19 tests have been distributed in New Mexico communities for pick-up while supplies last.</a:t>
            </a:r>
          </a:p>
          <a:p>
            <a:pPr marL="0" indent="0">
              <a:buNone/>
            </a:pPr>
            <a:r>
              <a:rPr lang="en-US" b="1" dirty="0"/>
              <a:t>PCR laboratory testing locations for people experiencing symptoms:</a:t>
            </a:r>
            <a:r>
              <a:rPr lang="en-US" dirty="0"/>
              <a:t> If you are experiencing COVID-19 symptoms and need a test now, you can also find a PCR laboratory test location near you. </a:t>
            </a:r>
          </a:p>
          <a:p>
            <a:r>
              <a:rPr lang="en-US" b="1" dirty="0">
                <a:solidFill>
                  <a:schemeClr val="accent1"/>
                </a:solidFill>
              </a:rPr>
              <a:t>Please do not visit the emergency room unless you are experiencing a medical emergency.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0EF5E-8F8A-47E1-B87A-37E1CB40B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9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2AF4972-E91B-40E7-A6C8-350379A1B6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541662"/>
              </p:ext>
            </p:extLst>
          </p:nvPr>
        </p:nvGraphicFramePr>
        <p:xfrm>
          <a:off x="1" y="197428"/>
          <a:ext cx="12021552" cy="625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477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91EA-25EC-46E1-9AB8-59D3A6EA5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22" y="288051"/>
            <a:ext cx="9100127" cy="829828"/>
          </a:xfrm>
        </p:spPr>
        <p:txBody>
          <a:bodyPr/>
          <a:lstStyle/>
          <a:p>
            <a:r>
              <a:rPr lang="en-US" dirty="0"/>
              <a:t>Takeaway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3FCC7-C6DC-499B-A637-1A428CF6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722" y="1317770"/>
            <a:ext cx="5254842" cy="4351338"/>
          </a:xfrm>
        </p:spPr>
        <p:txBody>
          <a:bodyPr/>
          <a:lstStyle/>
          <a:p>
            <a:r>
              <a:rPr lang="en-US" dirty="0"/>
              <a:t>Cases are going down, but New Mexicans still need to mask up.</a:t>
            </a:r>
          </a:p>
          <a:p>
            <a:r>
              <a:rPr lang="en-US" dirty="0"/>
              <a:t>Help our hospitals! Visit </a:t>
            </a:r>
            <a:r>
              <a:rPr lang="en-US" u="sng" dirty="0">
                <a:solidFill>
                  <a:srgbClr val="3E84CD"/>
                </a:solidFill>
              </a:rPr>
              <a:t>FindaTestNM.org</a:t>
            </a:r>
            <a:r>
              <a:rPr lang="en-US" dirty="0"/>
              <a:t> to locate a COVID-19 test unless you’re experiencing a medical emergency. </a:t>
            </a:r>
          </a:p>
          <a:p>
            <a:r>
              <a:rPr lang="en-US" dirty="0"/>
              <a:t>We are all at risk of COVID-19; Stay up to date on your vaccine.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0DB22-D718-4775-AE25-7AA0ADF60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 descr="A person with a face mask&#10;&#10;Description automatically generated with medium confidence">
            <a:extLst>
              <a:ext uri="{FF2B5EF4-FFF2-40B4-BE49-F238E27FC236}">
                <a16:creationId xmlns:a16="http://schemas.microsoft.com/office/drawing/2014/main" id="{1BAA0103-9D0D-44A7-97DF-97BAE8A3BE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918" y="1334294"/>
            <a:ext cx="4842669" cy="4842669"/>
          </a:xfrm>
        </p:spPr>
      </p:pic>
    </p:spTree>
    <p:extLst>
      <p:ext uri="{BB962C8B-B14F-4D97-AF65-F5344CB8AC3E}">
        <p14:creationId xmlns:p14="http://schemas.microsoft.com/office/powerpoint/2010/main" val="166804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2BFFEF-BAFF-4BA5-88E8-A2E206DCE2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Histogram&#10;&#10;Description automatically generated with medium confidence">
            <a:extLst>
              <a:ext uri="{FF2B5EF4-FFF2-40B4-BE49-F238E27FC236}">
                <a16:creationId xmlns:a16="http://schemas.microsoft.com/office/drawing/2014/main" id="{C05E3928-F329-44EF-A83D-731A3D7EF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962"/>
            <a:ext cx="7801559" cy="614685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A3AEEB2-290B-4499-893A-013E872F06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3056" y="68850"/>
            <a:ext cx="10120744" cy="561109"/>
          </a:xfrm>
        </p:spPr>
        <p:txBody>
          <a:bodyPr>
            <a:noAutofit/>
          </a:bodyPr>
          <a:lstStyle/>
          <a:p>
            <a:r>
              <a:rPr lang="en-US" sz="3200" dirty="0"/>
              <a:t>COVID-19 Cases, Hospitalizations, and Deaths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10CF9C4-A26A-4128-A825-BC236F10D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565176"/>
              </p:ext>
            </p:extLst>
          </p:nvPr>
        </p:nvGraphicFramePr>
        <p:xfrm>
          <a:off x="7875037" y="1186197"/>
          <a:ext cx="404948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828">
                  <a:extLst>
                    <a:ext uri="{9D8B030D-6E8A-4147-A177-3AD203B41FA5}">
                      <a16:colId xmlns:a16="http://schemas.microsoft.com/office/drawing/2014/main" val="885351230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2701994581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1406684183"/>
                    </a:ext>
                  </a:extLst>
                </a:gridCol>
              </a:tblGrid>
              <a:tr h="400007">
                <a:tc>
                  <a:txBody>
                    <a:bodyPr/>
                    <a:lstStyle/>
                    <a:p>
                      <a:r>
                        <a:rPr lang="en-US" dirty="0"/>
                        <a:t>Total Cases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Last 7 Days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Cases % of NM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576490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494,368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13,432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93696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37CA89-1ECB-4191-8B2C-B1896E4CB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003411"/>
              </p:ext>
            </p:extLst>
          </p:nvPr>
        </p:nvGraphicFramePr>
        <p:xfrm>
          <a:off x="7875037" y="3211303"/>
          <a:ext cx="4049484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299">
                  <a:extLst>
                    <a:ext uri="{9D8B030D-6E8A-4147-A177-3AD203B41FA5}">
                      <a16:colId xmlns:a16="http://schemas.microsoft.com/office/drawing/2014/main" val="885351230"/>
                    </a:ext>
                  </a:extLst>
                </a:gridCol>
                <a:gridCol w="1070265">
                  <a:extLst>
                    <a:ext uri="{9D8B030D-6E8A-4147-A177-3AD203B41FA5}">
                      <a16:colId xmlns:a16="http://schemas.microsoft.com/office/drawing/2014/main" val="2701994581"/>
                    </a:ext>
                  </a:extLst>
                </a:gridCol>
                <a:gridCol w="1408920">
                  <a:extLst>
                    <a:ext uri="{9D8B030D-6E8A-4147-A177-3AD203B41FA5}">
                      <a16:colId xmlns:a16="http://schemas.microsoft.com/office/drawing/2014/main" val="571592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Total Hospitalizations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Last 7 Days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Total Hosp. % of Cases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576490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24,954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936963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47AC388D-611F-43B0-B420-CA2577381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713785"/>
              </p:ext>
            </p:extLst>
          </p:nvPr>
        </p:nvGraphicFramePr>
        <p:xfrm>
          <a:off x="7875037" y="5166343"/>
          <a:ext cx="404948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750">
                  <a:extLst>
                    <a:ext uri="{9D8B030D-6E8A-4147-A177-3AD203B41FA5}">
                      <a16:colId xmlns:a16="http://schemas.microsoft.com/office/drawing/2014/main" val="885351230"/>
                    </a:ext>
                  </a:extLst>
                </a:gridCol>
                <a:gridCol w="1381991">
                  <a:extLst>
                    <a:ext uri="{9D8B030D-6E8A-4147-A177-3AD203B41FA5}">
                      <a16:colId xmlns:a16="http://schemas.microsoft.com/office/drawing/2014/main" val="2701994581"/>
                    </a:ext>
                  </a:extLst>
                </a:gridCol>
                <a:gridCol w="1449743">
                  <a:extLst>
                    <a:ext uri="{9D8B030D-6E8A-4147-A177-3AD203B41FA5}">
                      <a16:colId xmlns:a16="http://schemas.microsoft.com/office/drawing/2014/main" val="1946916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Deaths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Last 14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Deaths % of Cases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6490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936963"/>
                  </a:ext>
                </a:extLst>
              </a:tr>
            </a:tbl>
          </a:graphicData>
        </a:graphic>
      </p:graphicFrame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35F20DC-BEFA-4168-9851-E30E2EECF4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" y="19846"/>
            <a:ext cx="1228012" cy="6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9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0444C-373E-4F4A-A625-32656247B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42" y="319498"/>
            <a:ext cx="9100127" cy="786088"/>
          </a:xfrm>
        </p:spPr>
        <p:txBody>
          <a:bodyPr/>
          <a:lstStyle/>
          <a:p>
            <a:r>
              <a:rPr lang="en-US" dirty="0"/>
              <a:t>COVID-19 Vaccine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A968B-26DD-4E71-9F3C-280FFEDFE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0323" y="1315240"/>
            <a:ext cx="6985635" cy="45733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COVID-19 Vaccine News</a:t>
            </a:r>
          </a:p>
          <a:p>
            <a:r>
              <a:rPr lang="en-US" dirty="0"/>
              <a:t>Last week, </a:t>
            </a:r>
            <a:r>
              <a:rPr lang="en-US" dirty="0" err="1"/>
              <a:t>Moderna</a:t>
            </a:r>
            <a:r>
              <a:rPr lang="en-US" dirty="0"/>
              <a:t> received full approval by the FDA and CDC as a two-dose vaccine series for prevention of COVID-19. </a:t>
            </a:r>
          </a:p>
          <a:p>
            <a:r>
              <a:rPr lang="en-US" dirty="0"/>
              <a:t>COVID-19 vaccine may be available soon for children under 5 years old. Pfizer recently submitted data to the FDA for children 6 months through 4 years old for EUA.</a:t>
            </a:r>
          </a:p>
          <a:p>
            <a:pPr lvl="1"/>
            <a:r>
              <a:rPr lang="en-US" dirty="0">
                <a:sym typeface="Calibri"/>
              </a:rPr>
              <a:t>Roll-out plan is complete, NMDOH is placing vaccine orders this week.</a:t>
            </a:r>
          </a:p>
          <a:p>
            <a:pPr lvl="1"/>
            <a:r>
              <a:rPr lang="en-US" b="1" dirty="0">
                <a:sym typeface="Calibri"/>
              </a:rPr>
              <a:t>NM needs providers to administer this vaccine. Please sign up today at </a:t>
            </a:r>
            <a:r>
              <a:rPr lang="en-US" b="1" u="sng" dirty="0">
                <a:solidFill>
                  <a:srgbClr val="3E84CD"/>
                </a:solidFill>
                <a:sym typeface="Calibri"/>
              </a:rPr>
              <a:t>TakeCareNM.org</a:t>
            </a:r>
            <a:r>
              <a:rPr lang="en-US" b="1" dirty="0">
                <a:sym typeface="Calibri"/>
              </a:rPr>
              <a:t> to become a provider.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DA9ED-6E1D-4FCC-97A3-620068DFE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B4FC197-A872-4EEE-96D9-47046B65B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727774"/>
              </p:ext>
            </p:extLst>
          </p:nvPr>
        </p:nvGraphicFramePr>
        <p:xfrm>
          <a:off x="426042" y="1318004"/>
          <a:ext cx="4201799" cy="4169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36">
                  <a:extLst>
                    <a:ext uri="{9D8B030D-6E8A-4147-A177-3AD203B41FA5}">
                      <a16:colId xmlns:a16="http://schemas.microsoft.com/office/drawing/2014/main" val="1107697821"/>
                    </a:ext>
                  </a:extLst>
                </a:gridCol>
                <a:gridCol w="936513">
                  <a:extLst>
                    <a:ext uri="{9D8B030D-6E8A-4147-A177-3AD203B41FA5}">
                      <a16:colId xmlns:a16="http://schemas.microsoft.com/office/drawing/2014/main" val="2484164129"/>
                    </a:ext>
                  </a:extLst>
                </a:gridCol>
                <a:gridCol w="919400">
                  <a:extLst>
                    <a:ext uri="{9D8B030D-6E8A-4147-A177-3AD203B41FA5}">
                      <a16:colId xmlns:a16="http://schemas.microsoft.com/office/drawing/2014/main" val="805005648"/>
                    </a:ext>
                  </a:extLst>
                </a:gridCol>
                <a:gridCol w="1050450">
                  <a:extLst>
                    <a:ext uri="{9D8B030D-6E8A-4147-A177-3AD203B41FA5}">
                      <a16:colId xmlns:a16="http://schemas.microsoft.com/office/drawing/2014/main" val="1625340282"/>
                    </a:ext>
                  </a:extLst>
                </a:gridCol>
              </a:tblGrid>
              <a:tr h="43481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New Mexico Vaccination Rates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329085"/>
                  </a:ext>
                </a:extLst>
              </a:tr>
              <a:tr h="552101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5-11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12-17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18+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76184471"/>
                  </a:ext>
                </a:extLst>
              </a:tr>
              <a:tr h="8497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Primary Series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26.0%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77.5%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494115"/>
                  </a:ext>
                </a:extLst>
              </a:tr>
              <a:tr h="935182">
                <a:tc>
                  <a:txBody>
                    <a:bodyPr/>
                    <a:lstStyle/>
                    <a:p>
                      <a:r>
                        <a:rPr lang="en-US" sz="1800" b="1" dirty="0"/>
                        <a:t>Received First 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36.7%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70.5%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91.4%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6666"/>
                  </a:ext>
                </a:extLst>
              </a:tr>
              <a:tr h="806677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63.7% of eligible New Mexicans have received a booster dose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/>
                        <a:t>18+: 694,853, 42.8% (all NM)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/>
                        <a:t>12-17: 25,581, 15.3% (all NM)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13903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0B872E5-B415-40CA-AB8E-C31DC676A810}"/>
              </a:ext>
            </a:extLst>
          </p:cNvPr>
          <p:cNvSpPr txBox="1"/>
          <p:nvPr/>
        </p:nvSpPr>
        <p:spPr>
          <a:xfrm>
            <a:off x="426042" y="5487527"/>
            <a:ext cx="3958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2/8/22 </a:t>
            </a:r>
            <a:r>
              <a:rPr lang="en-US" sz="1100" dirty="0">
                <a:hlinkClick r:id="rId2"/>
              </a:rPr>
              <a:t>https://vaccinenm.org/public-dashboard.html</a:t>
            </a:r>
            <a:r>
              <a:rPr lang="en-US" sz="11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B22C2F-75D5-4A46-947E-9C4D642E6AF0}"/>
              </a:ext>
            </a:extLst>
          </p:cNvPr>
          <p:cNvSpPr txBox="1"/>
          <p:nvPr/>
        </p:nvSpPr>
        <p:spPr>
          <a:xfrm>
            <a:off x="1578110" y="5813122"/>
            <a:ext cx="99661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CDC Statement Following ACIP Moderna Vote | CDC Online Newsroom | CDC</a:t>
            </a:r>
            <a:endParaRPr lang="en-US" sz="1100" dirty="0"/>
          </a:p>
          <a:p>
            <a:r>
              <a:rPr lang="en-US" sz="1100" dirty="0">
                <a:hlinkClick r:id="rId4"/>
              </a:rPr>
              <a:t>https://www.pfizer.com/news/press-release/press-release-detail/pfizer-and-biontech-initiate-rolling-submission-emergency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094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C3BA-A9BB-482B-BD34-D888D3A1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46" y="20782"/>
            <a:ext cx="1013717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NM Hospital Employee Vaccination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17C27-5E9F-4AB0-90FD-14425EF58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446" y="1406446"/>
            <a:ext cx="7097700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 of January 31, 2022:</a:t>
            </a:r>
          </a:p>
          <a:p>
            <a:r>
              <a:rPr lang="en-US" dirty="0"/>
              <a:t>88.4% of New Mexico’s hospital employees have completed their primary series</a:t>
            </a:r>
          </a:p>
          <a:p>
            <a:pPr lvl="1"/>
            <a:r>
              <a:rPr lang="en-US" dirty="0"/>
              <a:t>74.8% have received their booster dose</a:t>
            </a:r>
          </a:p>
          <a:p>
            <a:r>
              <a:rPr lang="en-US" dirty="0"/>
              <a:t>4.9% are only partially vaccinated</a:t>
            </a:r>
          </a:p>
          <a:p>
            <a:r>
              <a:rPr lang="en-US" dirty="0"/>
              <a:t>5.9% have an approved exemption</a:t>
            </a:r>
          </a:p>
          <a:p>
            <a:r>
              <a:rPr lang="en-US" dirty="0"/>
              <a:t>0.8% remain unvaccinated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Only 4 NM hospitals did not report.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B0B4E-2435-42A9-B003-72AD574E6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00A26A7-D58C-4F31-88D9-3EA73D2F7D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20445" y="1406446"/>
            <a:ext cx="3422451" cy="456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6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9C18BF-2CD2-4AD9-9BB5-642C68DEB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 Check: “Four States have ended their mask mandates as of yesterday.”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401CE-480F-4B77-B5A1-9E2534075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CB67D335-233D-4034-BABB-2E6E202810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858494"/>
              </p:ext>
            </p:extLst>
          </p:nvPr>
        </p:nvGraphicFramePr>
        <p:xfrm>
          <a:off x="838200" y="1847351"/>
          <a:ext cx="1044687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270">
                  <a:extLst>
                    <a:ext uri="{9D8B030D-6E8A-4147-A177-3AD203B41FA5}">
                      <a16:colId xmlns:a16="http://schemas.microsoft.com/office/drawing/2014/main" val="2595663604"/>
                    </a:ext>
                  </a:extLst>
                </a:gridCol>
                <a:gridCol w="1681842">
                  <a:extLst>
                    <a:ext uri="{9D8B030D-6E8A-4147-A177-3AD203B41FA5}">
                      <a16:colId xmlns:a16="http://schemas.microsoft.com/office/drawing/2014/main" val="2612105603"/>
                    </a:ext>
                  </a:extLst>
                </a:gridCol>
                <a:gridCol w="1959429">
                  <a:extLst>
                    <a:ext uri="{9D8B030D-6E8A-4147-A177-3AD203B41FA5}">
                      <a16:colId xmlns:a16="http://schemas.microsoft.com/office/drawing/2014/main" val="2880212598"/>
                    </a:ext>
                  </a:extLst>
                </a:gridCol>
                <a:gridCol w="1546306">
                  <a:extLst>
                    <a:ext uri="{9D8B030D-6E8A-4147-A177-3AD203B41FA5}">
                      <a16:colId xmlns:a16="http://schemas.microsoft.com/office/drawing/2014/main" val="4203538264"/>
                    </a:ext>
                  </a:extLst>
                </a:gridCol>
                <a:gridCol w="1979407">
                  <a:extLst>
                    <a:ext uri="{9D8B030D-6E8A-4147-A177-3AD203B41FA5}">
                      <a16:colId xmlns:a16="http://schemas.microsoft.com/office/drawing/2014/main" val="1522255467"/>
                    </a:ext>
                  </a:extLst>
                </a:gridCol>
                <a:gridCol w="2205616">
                  <a:extLst>
                    <a:ext uri="{9D8B030D-6E8A-4147-A177-3AD203B41FA5}">
                      <a16:colId xmlns:a16="http://schemas.microsoft.com/office/drawing/2014/main" val="2853254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State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School Mask Mandate in place?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End to school mask mandate announced?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Possible date to end mask mandate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Statewide 7-day average case rate per 100,000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Statewide 7-day average hospitalization rate per 100,000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62508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3/7/22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612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2/28/22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643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3/31/22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204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3/31/22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12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543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40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E278-D579-4131-80F9-A16B9404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17" y="1"/>
            <a:ext cx="9578508" cy="1198974"/>
          </a:xfrm>
        </p:spPr>
        <p:txBody>
          <a:bodyPr>
            <a:noAutofit/>
          </a:bodyPr>
          <a:lstStyle/>
          <a:p>
            <a:r>
              <a:rPr lang="en-US" sz="2800" dirty="0">
                <a:hlinkClick r:id="rId2"/>
              </a:rPr>
              <a:t>Effectiveness of Face Mask or Respirator Use in Indoor Public Settings for Prevention of SARS-CoV-2 Infection, CA, Feb.–Dec. 2021</a:t>
            </a:r>
            <a:r>
              <a:rPr lang="en-US" sz="2800" dirty="0"/>
              <a:t> </a:t>
            </a:r>
            <a:r>
              <a:rPr lang="en-US" sz="1400" dirty="0"/>
              <a:t>CDC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25229-C3DA-4744-ACDC-32FB1A782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56881"/>
            <a:ext cx="1592232" cy="25493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8330BA-C6D2-442E-BCE6-210E5EE3D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217" y="1346776"/>
            <a:ext cx="6073308" cy="4556125"/>
          </a:xfrm>
        </p:spPr>
        <p:txBody>
          <a:bodyPr>
            <a:noAutofit/>
          </a:bodyPr>
          <a:lstStyle/>
          <a:p>
            <a:r>
              <a:rPr lang="en-US" sz="1900" dirty="0"/>
              <a:t>Researchers enrolled California residents who received positive (case-participants, n = 652) or negative (control-participants, n = 1,176) SARS-CoV-2 test result, during 2/18/21–12/1/21. </a:t>
            </a:r>
          </a:p>
          <a:p>
            <a:pPr lvl="1"/>
            <a:r>
              <a:rPr lang="en-US" sz="1900" dirty="0"/>
              <a:t>Participants indicated whether they had been in indoor public settings in 14 days before testing and whether they wore face mask or respirator </a:t>
            </a:r>
            <a:r>
              <a:rPr lang="en-US" sz="1900" i="1" dirty="0"/>
              <a:t>all, most, some, or none of the time</a:t>
            </a:r>
            <a:r>
              <a:rPr lang="en-US" sz="1900" dirty="0"/>
              <a:t>.</a:t>
            </a:r>
          </a:p>
          <a:p>
            <a:r>
              <a:rPr lang="en-US" sz="1900" b="1" dirty="0"/>
              <a:t>Consistent use of face mask or respirator associated with lower odds of positive SARS-CoV-2 test result (adjusted odds ratio (aOR) = 0.44). </a:t>
            </a:r>
          </a:p>
          <a:p>
            <a:r>
              <a:rPr lang="en-US" sz="1900" b="1" dirty="0"/>
              <a:t>Use of respirators (N95/KN95) provided most protection.</a:t>
            </a:r>
          </a:p>
          <a:p>
            <a:pPr lvl="1"/>
            <a:r>
              <a:rPr lang="en-US" sz="1900" dirty="0"/>
              <a:t>N95/KN95 (aOR = 0.17) or surgical mask (aOR = 0.34) associated with lower aOR of positive test result compared with not wearing mask.</a:t>
            </a:r>
          </a:p>
          <a:p>
            <a:endParaRPr lang="en-US" sz="1900" dirty="0"/>
          </a:p>
        </p:txBody>
      </p:sp>
      <p:pic>
        <p:nvPicPr>
          <p:cNvPr id="1026" name="Picture 2" descr="This figure describes how people who wore a face covering were less likely to test positive than people who didn’t wear one.">
            <a:extLst>
              <a:ext uri="{FF2B5EF4-FFF2-40B4-BE49-F238E27FC236}">
                <a16:creationId xmlns:a16="http://schemas.microsoft.com/office/drawing/2014/main" id="{F0C666A9-FF50-4314-9ECA-EF7A3AB3E2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1773422"/>
            <a:ext cx="5473805" cy="307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06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11933-287A-4FC6-8617-AE1F0BDB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8255"/>
            <a:ext cx="10443384" cy="1325563"/>
          </a:xfrm>
        </p:spPr>
        <p:txBody>
          <a:bodyPr>
            <a:noAutofit/>
          </a:bodyPr>
          <a:lstStyle/>
          <a:p>
            <a:r>
              <a:rPr lang="en-US" sz="3000" dirty="0"/>
              <a:t>Schools in high-incidence communities can limit in-school COVID-19 transmission by masking and implementing other mitigation strategies.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1FC0A-9FF1-44C6-AA34-CEED5EEBD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" y="1510073"/>
            <a:ext cx="5579918" cy="4351338"/>
          </a:xfrm>
        </p:spPr>
        <p:txBody>
          <a:bodyPr>
            <a:noAutofit/>
          </a:bodyPr>
          <a:lstStyle/>
          <a:p>
            <a:r>
              <a:rPr lang="en-US" sz="1850" dirty="0"/>
              <a:t>March 2021 UT study found low school-associated transmission (0.7% secondary attack rate), in part, due to 86% student masking adherence rate.</a:t>
            </a:r>
            <a:endParaRPr lang="en-US" sz="1850" baseline="30000" dirty="0"/>
          </a:p>
          <a:p>
            <a:r>
              <a:rPr lang="en-US" sz="1850" dirty="0"/>
              <a:t>May 2021 GA study found COVID-19 incidence 37% lower in schools that required teachers and staff to use masks.</a:t>
            </a:r>
            <a:endParaRPr lang="en-US" sz="1850" baseline="30000" dirty="0"/>
          </a:p>
          <a:p>
            <a:r>
              <a:rPr lang="en-US" sz="1850" dirty="0"/>
              <a:t>Sept. 2021 analysis found U.S. counties without school mask requirements experienced larger increases in pediatric COVID-19 case rates after start of school compared with counties with school mask requirements (p&lt;0.001).</a:t>
            </a:r>
            <a:endParaRPr lang="en-US" sz="1850" baseline="30000" dirty="0"/>
          </a:p>
          <a:p>
            <a:r>
              <a:rPr lang="en-US" sz="1850" dirty="0"/>
              <a:t>Oct. 2021 AZ study found odds of school-associated COVID-19 outbreak without mask requirement 3.5x higher than those in schools with mandate in place when school year began (OR = 3.5).</a:t>
            </a:r>
          </a:p>
          <a:p>
            <a:endParaRPr lang="en-US" sz="1850" dirty="0"/>
          </a:p>
          <a:p>
            <a:endParaRPr lang="en-US" sz="1850" dirty="0"/>
          </a:p>
          <a:p>
            <a:endParaRPr lang="en-US" sz="1850" dirty="0"/>
          </a:p>
          <a:p>
            <a:endParaRPr lang="en-US" sz="1850" dirty="0"/>
          </a:p>
          <a:p>
            <a:endParaRPr lang="en-US" sz="1850" dirty="0"/>
          </a:p>
          <a:p>
            <a:endParaRPr lang="en-US" sz="18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ACB26-035E-4DE8-B559-0952A722A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C5CA11-C226-4435-AC42-D0991A4032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81253" y="1572419"/>
            <a:ext cx="5948215" cy="4351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E9A5D1-1C85-45B6-A769-5942763F0BE7}"/>
              </a:ext>
            </a:extLst>
          </p:cNvPr>
          <p:cNvSpPr txBox="1"/>
          <p:nvPr/>
        </p:nvSpPr>
        <p:spPr>
          <a:xfrm>
            <a:off x="1579418" y="5986102"/>
            <a:ext cx="6098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3"/>
              </a:rPr>
              <a:t>https://www.theatlantic.com/ideas/archive/2022/01/kids-masks-schools-weak-science/621133/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3740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7476E-277B-4B0B-ACEE-D2B00AC9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2" y="329615"/>
            <a:ext cx="9100127" cy="809045"/>
          </a:xfrm>
        </p:spPr>
        <p:txBody>
          <a:bodyPr>
            <a:normAutofit/>
          </a:bodyPr>
          <a:lstStyle/>
          <a:p>
            <a:r>
              <a:rPr lang="en-US" sz="4000" dirty="0"/>
              <a:t>NM MAT Review of Mask Effectiveness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4118D-6167-448E-B1E4-BE6D1D280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7253" y="1586633"/>
            <a:ext cx="623801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NM Medical Advisory Team has been reviewing studies regarding mask effectiveness since March 2020.</a:t>
            </a:r>
          </a:p>
          <a:p>
            <a:r>
              <a:rPr lang="en-US" dirty="0"/>
              <a:t>Multiple summaries of the medical literature are available online: </a:t>
            </a:r>
            <a:r>
              <a:rPr lang="en-US" dirty="0">
                <a:hlinkClick r:id="rId2"/>
              </a:rPr>
              <a:t>https://cvmodeling.nmhealth.org/medical-advisory-team/</a:t>
            </a:r>
            <a:r>
              <a:rPr lang="en-US" dirty="0"/>
              <a:t> </a:t>
            </a:r>
          </a:p>
          <a:p>
            <a:r>
              <a:rPr lang="en-US" dirty="0"/>
              <a:t>The majority of studies support effectiveness of masks in reducing spread of COVID-19. </a:t>
            </a:r>
          </a:p>
          <a:p>
            <a:r>
              <a:rPr lang="en-US" dirty="0"/>
              <a:t>We are open to reviewing studies with differing viewpoints.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FFB31E-6750-49D5-938B-B7AD25B0A2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94385" y="1586633"/>
            <a:ext cx="4916617" cy="435133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F8355-7729-498C-BC76-EA0124642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9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91F77-C974-B843-8B6E-5917679DE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43377"/>
            <a:ext cx="9100127" cy="1325563"/>
          </a:xfrm>
        </p:spPr>
        <p:txBody>
          <a:bodyPr/>
          <a:lstStyle/>
          <a:p>
            <a:r>
              <a:rPr lang="en-US" dirty="0"/>
              <a:t>Epidemiology Report of the Week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A9D3EF-282F-4153-8B5A-60B4FED8A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711325"/>
            <a:ext cx="801948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Weekly COVID-19 epidemiology reports are posted at the end of the day on Tuesdays at: </a:t>
            </a:r>
          </a:p>
          <a:p>
            <a:r>
              <a:rPr lang="en-US" dirty="0">
                <a:hlinkClick r:id="rId2"/>
              </a:rPr>
              <a:t>https://cv.nmhealth.org/epidemiology-reports/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Today, we’ll walk through the Pediatric Case Report.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0535A-EE37-A646-A3C8-C4D9E2E57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8FAC35-03B4-453F-B1E5-0F8431047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7521" y="1344410"/>
            <a:ext cx="3071588" cy="548422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C4D30C3-2764-4ADF-881A-9DE552838B18}"/>
              </a:ext>
            </a:extLst>
          </p:cNvPr>
          <p:cNvSpPr/>
          <p:nvPr/>
        </p:nvSpPr>
        <p:spPr>
          <a:xfrm>
            <a:off x="8400484" y="4696690"/>
            <a:ext cx="3071588" cy="675409"/>
          </a:xfrm>
          <a:prstGeom prst="ellipse">
            <a:avLst/>
          </a:prstGeom>
          <a:noFill/>
          <a:ln w="38100">
            <a:solidFill>
              <a:srgbClr val="056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90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MDOH 2016">
      <a:dk1>
        <a:sysClr val="windowText" lastClr="000000"/>
      </a:dk1>
      <a:lt1>
        <a:sysClr val="window" lastClr="FFFFFF"/>
      </a:lt1>
      <a:dk2>
        <a:srgbClr val="2A315F"/>
      </a:dk2>
      <a:lt2>
        <a:srgbClr val="E7E6E6"/>
      </a:lt2>
      <a:accent1>
        <a:srgbClr val="4953A4"/>
      </a:accent1>
      <a:accent2>
        <a:srgbClr val="EA1D25"/>
      </a:accent2>
      <a:accent3>
        <a:srgbClr val="2E318B"/>
      </a:accent3>
      <a:accent4>
        <a:srgbClr val="FFFF00"/>
      </a:accent4>
      <a:accent5>
        <a:srgbClr val="2FA6DE"/>
      </a:accent5>
      <a:accent6>
        <a:srgbClr val="0E9C49"/>
      </a:accent6>
      <a:hlink>
        <a:srgbClr val="0563C1"/>
      </a:hlink>
      <a:folHlink>
        <a:srgbClr val="F5971E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0901_Press Conference.pptx" id="{7D5964B9-7633-489C-9BEA-6F8FF83CC97B}" vid="{5BF75780-816C-4A47-B356-54FE29AB429C}"/>
    </a:ext>
  </a:extLst>
</a:theme>
</file>

<file path=ppt/theme/theme2.xml><?xml version="1.0" encoding="utf-8"?>
<a:theme xmlns:a="http://schemas.openxmlformats.org/drawingml/2006/main" name="SLIDE MASTER - Press Conference">
  <a:themeElements>
    <a:clrScheme name="NMDOH 2016">
      <a:dk1>
        <a:sysClr val="windowText" lastClr="000000"/>
      </a:dk1>
      <a:lt1>
        <a:sysClr val="window" lastClr="FFFFFF"/>
      </a:lt1>
      <a:dk2>
        <a:srgbClr val="2A315F"/>
      </a:dk2>
      <a:lt2>
        <a:srgbClr val="E7E6E6"/>
      </a:lt2>
      <a:accent1>
        <a:srgbClr val="4953A4"/>
      </a:accent1>
      <a:accent2>
        <a:srgbClr val="EA1D25"/>
      </a:accent2>
      <a:accent3>
        <a:srgbClr val="2E318B"/>
      </a:accent3>
      <a:accent4>
        <a:srgbClr val="FFFF00"/>
      </a:accent4>
      <a:accent5>
        <a:srgbClr val="2FA6DE"/>
      </a:accent5>
      <a:accent6>
        <a:srgbClr val="0E9C49"/>
      </a:accent6>
      <a:hlink>
        <a:srgbClr val="0563C1"/>
      </a:hlink>
      <a:folHlink>
        <a:srgbClr val="F5971E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MASTER" id="{A174759A-D4A2-4FEB-AC95-0B369D0660D6}" vid="{0FF12251-A556-48E3-9768-B5C2B2EA17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8A9C02D76BA4D9E5CD89064ADD8CF" ma:contentTypeVersion="2" ma:contentTypeDescription="Create a new document." ma:contentTypeScope="" ma:versionID="d06148a7a3a1e4c739f51e05399c3574">
  <xsd:schema xmlns:xsd="http://www.w3.org/2001/XMLSchema" xmlns:xs="http://www.w3.org/2001/XMLSchema" xmlns:p="http://schemas.microsoft.com/office/2006/metadata/properties" xmlns:ns3="4d768ad1-7346-4a5a-b627-44d37ae63bba" targetNamespace="http://schemas.microsoft.com/office/2006/metadata/properties" ma:root="true" ma:fieldsID="8326d9905d60ab75fa5ecc6afaed5aa4" ns3:_="">
    <xsd:import namespace="4d768ad1-7346-4a5a-b627-44d37ae63b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768ad1-7346-4a5a-b627-44d37ae63b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B93EDF-0976-4336-90BE-3CFF7266A3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768ad1-7346-4a5a-b627-44d37ae63b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A94D62-B771-41D3-BDBE-D56479D46289}">
  <ds:schemaRefs>
    <ds:schemaRef ds:uri="http://purl.org/dc/elements/1.1/"/>
    <ds:schemaRef ds:uri="http://schemas.microsoft.com/office/2006/metadata/properties"/>
    <ds:schemaRef ds:uri="4d768ad1-7346-4a5a-b627-44d37ae63bba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6BE8CA9-6916-4997-A32A-A813FA41C9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20691</TotalTime>
  <Words>1077</Words>
  <Application>Microsoft Office PowerPoint</Application>
  <PresentationFormat>Widescreen</PresentationFormat>
  <Paragraphs>149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Franklin Gothic Book</vt:lpstr>
      <vt:lpstr>Franklin Gothic Book (Body)</vt:lpstr>
      <vt:lpstr>Franklin Gothic Medium</vt:lpstr>
      <vt:lpstr>Libre Franklin</vt:lpstr>
      <vt:lpstr>Libre Franklin Thin</vt:lpstr>
      <vt:lpstr>Montserrat</vt:lpstr>
      <vt:lpstr>Office Theme</vt:lpstr>
      <vt:lpstr>SLIDE MASTER - Press Conference</vt:lpstr>
      <vt:lpstr>COVID-19 Day 701  Press Update</vt:lpstr>
      <vt:lpstr>COVID-19 Cases, Hospitalizations, and Deaths</vt:lpstr>
      <vt:lpstr>COVID-19 Vaccine Update</vt:lpstr>
      <vt:lpstr>NM Hospital Employee Vaccination Rates</vt:lpstr>
      <vt:lpstr>Fact Check: “Four States have ended their mask mandates as of yesterday.”</vt:lpstr>
      <vt:lpstr>Effectiveness of Face Mask or Respirator Use in Indoor Public Settings for Prevention of SARS-CoV-2 Infection, CA, Feb.–Dec. 2021 CDC</vt:lpstr>
      <vt:lpstr>Schools in high-incidence communities can limit in-school COVID-19 transmission by masking and implementing other mitigation strategies.</vt:lpstr>
      <vt:lpstr>NM MAT Review of Mask Effectiveness</vt:lpstr>
      <vt:lpstr>Epidemiology Report of the Week</vt:lpstr>
      <vt:lpstr>NM Crisis Standards of Care will be Renewed to Support our Hospitals</vt:lpstr>
      <vt:lpstr>Hospitals are Still Battling the Pandemic – Visit FindaTestNM.org for a COVID-19 Test</vt:lpstr>
      <vt:lpstr>PowerPoint Presentation</vt:lpstr>
      <vt:lpstr>Takeaway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Day 540** Press Update</dc:title>
  <dc:creator>David Scrase</dc:creator>
  <cp:lastModifiedBy>Breanna.Henley@nmhealth.org</cp:lastModifiedBy>
  <cp:revision>2504</cp:revision>
  <dcterms:created xsi:type="dcterms:W3CDTF">2021-09-01T13:03:35Z</dcterms:created>
  <dcterms:modified xsi:type="dcterms:W3CDTF">2022-02-09T19:53:32Z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0x010100CEF8A9C02D76BA4D9E5CD89064ADD8CF</vt:lpwstr>
  </property>
</Properties>
</file>